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3"/>
  </p:notesMasterIdLst>
  <p:sldIdLst>
    <p:sldId id="348" r:id="rId6"/>
    <p:sldId id="299" r:id="rId7"/>
    <p:sldId id="259" r:id="rId8"/>
    <p:sldId id="298" r:id="rId9"/>
    <p:sldId id="367" r:id="rId10"/>
    <p:sldId id="368" r:id="rId11"/>
    <p:sldId id="362" r:id="rId12"/>
    <p:sldId id="317" r:id="rId13"/>
    <p:sldId id="318" r:id="rId14"/>
    <p:sldId id="366" r:id="rId15"/>
    <p:sldId id="319" r:id="rId16"/>
    <p:sldId id="320" r:id="rId17"/>
    <p:sldId id="321" r:id="rId18"/>
    <p:sldId id="363" r:id="rId19"/>
    <p:sldId id="369" r:id="rId20"/>
    <p:sldId id="370" r:id="rId21"/>
    <p:sldId id="322" r:id="rId22"/>
    <p:sldId id="323" r:id="rId23"/>
    <p:sldId id="325" r:id="rId24"/>
    <p:sldId id="354" r:id="rId25"/>
    <p:sldId id="347" r:id="rId26"/>
    <p:sldId id="346" r:id="rId27"/>
    <p:sldId id="365" r:id="rId28"/>
    <p:sldId id="358" r:id="rId29"/>
    <p:sldId id="342" r:id="rId30"/>
    <p:sldId id="266" r:id="rId31"/>
    <p:sldId id="364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0B6FE-F7D0-4A17-8C4D-819DE473E160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73D47-A3F2-433E-B060-1D68755B53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49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73D47-A3F2-433E-B060-1D68755B53C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22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256D7-6271-4BE2-9B26-73AE310E0FBC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F9234-4946-4916-97B3-C3A9C94608C8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30EE-AE36-4FDD-AF05-D312B1D5207C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34B6-C177-4E8C-86FB-CEA1E77B96F5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1CA5-2D3B-41E6-8E69-7DEE0ABDED75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192B7-FDA6-4BF0-A6A3-BC7583A28286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1A998-B806-4817-900E-B8A6F8055A6B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9286-21C1-4FDF-9F9D-67F54238FC39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CD0D-8539-440B-8311-36B99F260A6B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F9E14-5DE8-42F1-A3B6-527D2FAECA59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90A38-3032-430E-AC0A-97CE4C61050A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AD88C-B1A6-443E-8319-3D9728D9FCF7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0"/>
            <a:ext cx="8991600" cy="3048000"/>
          </a:xfrm>
        </p:spPr>
        <p:txBody>
          <a:bodyPr>
            <a:normAutofit/>
          </a:bodyPr>
          <a:lstStyle/>
          <a:p>
            <a:pPr rtl="1"/>
            <a:r>
              <a:rPr lang="fa-IR" sz="4000" dirty="0">
                <a:cs typeface="B Yagut" panose="00000400000000000000" pitchFamily="2" charset="-78"/>
              </a:rPr>
              <a:t>آشنایی با مراقبت های </a:t>
            </a:r>
            <a:r>
              <a:rPr lang="fa-IR" sz="4000" dirty="0" smtClean="0">
                <a:cs typeface="B Yagut" panose="00000400000000000000" pitchFamily="2" charset="-78"/>
              </a:rPr>
              <a:t>مادر بلافاصله پس از زایمان</a:t>
            </a:r>
            <a:br>
              <a:rPr lang="fa-IR" sz="4000" dirty="0" smtClean="0">
                <a:cs typeface="B Yagut" panose="00000400000000000000" pitchFamily="2" charset="-78"/>
              </a:rPr>
            </a:br>
            <a:r>
              <a:rPr lang="fa-IR" sz="4000" dirty="0">
                <a:cs typeface="B Yagut" panose="00000400000000000000" pitchFamily="2" charset="-78"/>
              </a:rPr>
              <a:t/>
            </a:r>
            <a:br>
              <a:rPr lang="fa-IR" sz="4000" dirty="0">
                <a:cs typeface="B Yagut" panose="00000400000000000000" pitchFamily="2" charset="-78"/>
              </a:rPr>
            </a:br>
            <a:r>
              <a:rPr lang="fa-IR" sz="4000" dirty="0" smtClean="0">
                <a:cs typeface="B Yagut" panose="00000400000000000000" pitchFamily="2" charset="-78"/>
              </a:rPr>
              <a:t/>
            </a:r>
            <a:br>
              <a:rPr lang="fa-IR" sz="4000" dirty="0" smtClean="0">
                <a:cs typeface="B Yagut" panose="00000400000000000000" pitchFamily="2" charset="-78"/>
              </a:rPr>
            </a:br>
            <a:r>
              <a:rPr lang="fa-IR" sz="3200" dirty="0" smtClean="0">
                <a:cs typeface="B Yagut" panose="00000400000000000000" pitchFamily="2" charset="-78"/>
              </a:rPr>
              <a:t> ( قسمت چهارم : معاینات پس از زایمان )</a:t>
            </a:r>
            <a:endParaRPr lang="fa-IR" sz="32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5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5"/>
    </mc:Choice>
    <mc:Fallback xmlns="">
      <p:transition spd="slow" advTm="11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anose="00000400000000000000" pitchFamily="2" charset="-78"/>
              </a:rPr>
              <a:t>سرگیجه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r" rtl="1">
              <a:buFont typeface="Wingdings" pitchFamily="2" charset="2"/>
              <a:buChar char="Ø"/>
            </a:pP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حالتی از دوران و یا گیج رفتن سر است .</a:t>
            </a:r>
          </a:p>
          <a:p>
            <a:pPr lvl="0" algn="r" rtl="1">
              <a:buFont typeface="Wingdings" pitchFamily="2" charset="2"/>
              <a:buChar char="Ø"/>
            </a:pPr>
            <a:endParaRPr lang="fa-IR" sz="2800" dirty="0" smtClean="0">
              <a:solidFill>
                <a:prstClr val="black"/>
              </a:solidFill>
              <a:cs typeface="B Yagut" pitchFamily="2" charset="-78"/>
            </a:endParaRPr>
          </a:p>
          <a:p>
            <a:pPr lvl="0" algn="r" rtl="1">
              <a:buFont typeface="Wingdings" pitchFamily="2" charset="2"/>
              <a:buChar char="Ø"/>
            </a:pPr>
            <a:r>
              <a:rPr lang="ar-SA" sz="2800" dirty="0" smtClean="0">
                <a:solidFill>
                  <a:prstClr val="black"/>
                </a:solidFill>
                <a:cs typeface="B Yagut" pitchFamily="2" charset="-78"/>
              </a:rPr>
              <a:t>درصورت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شکایت</a:t>
            </a:r>
            <a:r>
              <a:rPr lang="ar-SA" sz="2800" dirty="0">
                <a:solidFill>
                  <a:prstClr val="black"/>
                </a:solidFill>
                <a:cs typeface="B Yagut" pitchFamily="2" charset="-78"/>
              </a:rPr>
              <a:t> مادر از سرگيجه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 :</a:t>
            </a:r>
            <a:r>
              <a:rPr lang="ar-SA" sz="2800" dirty="0">
                <a:solidFill>
                  <a:prstClr val="black"/>
                </a:solidFill>
                <a:cs typeface="B Yagut" pitchFamily="2" charset="-78"/>
              </a:rPr>
              <a:t> </a:t>
            </a:r>
            <a:endParaRPr lang="fa-IR" sz="2800" dirty="0" smtClean="0">
              <a:solidFill>
                <a:prstClr val="black"/>
              </a:solidFill>
              <a:cs typeface="B Yagut" pitchFamily="2" charset="-78"/>
            </a:endParaRPr>
          </a:p>
          <a:p>
            <a:pPr lvl="0" algn="r" rtl="1">
              <a:buFont typeface="Wingdings" pitchFamily="2" charset="2"/>
              <a:buChar char="Ø"/>
            </a:pPr>
            <a:endParaRPr lang="fa-IR" sz="2800" dirty="0">
              <a:solidFill>
                <a:prstClr val="black"/>
              </a:solidFill>
              <a:cs typeface="B Yagut" pitchFamily="2" charset="-78"/>
            </a:endParaRPr>
          </a:p>
          <a:p>
            <a:pPr lvl="0" algn="r" rtl="1">
              <a:buFont typeface="Wingdings" pitchFamily="2" charset="2"/>
              <a:buChar char="§"/>
            </a:pPr>
            <a:r>
              <a:rPr lang="fa-IR" sz="2500" dirty="0" smtClean="0">
                <a:solidFill>
                  <a:prstClr val="black"/>
                </a:solidFill>
                <a:cs typeface="B Yagut" pitchFamily="2" charset="-78"/>
              </a:rPr>
              <a:t>اندازه </a:t>
            </a:r>
            <a:r>
              <a:rPr lang="fa-IR" sz="2500" dirty="0">
                <a:solidFill>
                  <a:prstClr val="black"/>
                </a:solidFill>
                <a:cs typeface="B Yagut" pitchFamily="2" charset="-78"/>
              </a:rPr>
              <a:t>گیری </a:t>
            </a:r>
            <a:r>
              <a:rPr lang="ar-SA" sz="2500" dirty="0">
                <a:solidFill>
                  <a:prstClr val="black"/>
                </a:solidFill>
                <a:cs typeface="B Yagut" pitchFamily="2" charset="-78"/>
              </a:rPr>
              <a:t>فشارخون و تعداد نبض ابتدا در حالت خوابيده </a:t>
            </a:r>
            <a:endParaRPr lang="fa-IR" sz="2500" dirty="0">
              <a:solidFill>
                <a:prstClr val="black"/>
              </a:solidFill>
              <a:cs typeface="B Yagut" pitchFamily="2" charset="-78"/>
            </a:endParaRPr>
          </a:p>
          <a:p>
            <a:pPr lvl="0" algn="r" rtl="1">
              <a:buFont typeface="Wingdings" pitchFamily="2" charset="2"/>
              <a:buChar char="§"/>
            </a:pPr>
            <a:r>
              <a:rPr lang="fa-IR" sz="2500" dirty="0" smtClean="0">
                <a:solidFill>
                  <a:prstClr val="black"/>
                </a:solidFill>
                <a:cs typeface="B Yagut" pitchFamily="2" charset="-78"/>
              </a:rPr>
              <a:t>سپس</a:t>
            </a:r>
            <a:r>
              <a:rPr lang="ar-SA" sz="2500" dirty="0" smtClean="0">
                <a:solidFill>
                  <a:prstClr val="black"/>
                </a:solidFill>
                <a:cs typeface="B Yagut" pitchFamily="2" charset="-78"/>
              </a:rPr>
              <a:t> </a:t>
            </a:r>
            <a:r>
              <a:rPr lang="fa-IR" sz="2500" dirty="0">
                <a:solidFill>
                  <a:prstClr val="black"/>
                </a:solidFill>
                <a:cs typeface="B Yagut" pitchFamily="2" charset="-78"/>
              </a:rPr>
              <a:t>اندازه گیری فشارخون و تعداد نبض در</a:t>
            </a:r>
            <a:r>
              <a:rPr lang="ar-SA" sz="2500" dirty="0">
                <a:solidFill>
                  <a:prstClr val="black"/>
                </a:solidFill>
                <a:cs typeface="B Yagut" pitchFamily="2" charset="-78"/>
              </a:rPr>
              <a:t>حالت نشسته </a:t>
            </a:r>
            <a:endParaRPr lang="fa-IR" sz="2500" dirty="0">
              <a:solidFill>
                <a:prstClr val="black"/>
              </a:solidFill>
              <a:cs typeface="B Yagut" pitchFamily="2" charset="-78"/>
            </a:endParaRPr>
          </a:p>
          <a:p>
            <a:pPr lvl="0" algn="r" rtl="1">
              <a:buFont typeface="Wingdings" pitchFamily="2" charset="2"/>
              <a:buChar char="§"/>
            </a:pPr>
            <a:r>
              <a:rPr lang="ar-SA" sz="2500" dirty="0" smtClean="0">
                <a:solidFill>
                  <a:prstClr val="black"/>
                </a:solidFill>
                <a:cs typeface="B Yagut" pitchFamily="2" charset="-78"/>
              </a:rPr>
              <a:t>اگر </a:t>
            </a:r>
            <a:r>
              <a:rPr lang="ar-SA" sz="2500" dirty="0">
                <a:solidFill>
                  <a:prstClr val="black"/>
                </a:solidFill>
                <a:cs typeface="B Yagut" pitchFamily="2" charset="-78"/>
              </a:rPr>
              <a:t>ميزان فشارخون ماکزيمم از حالت خوابيده به نشسته به ميزان حداقل 20 ميلي‌متر جيوه کاهش و تعداد نبض از حالت خوابيده به نشسته حداقل 20 بار افزايش يابد. </a:t>
            </a:r>
            <a:r>
              <a:rPr lang="ar-SA" sz="2500" dirty="0" smtClean="0">
                <a:solidFill>
                  <a:prstClr val="black"/>
                </a:solidFill>
                <a:cs typeface="B Yagut" pitchFamily="2" charset="-78"/>
              </a:rPr>
              <a:t>مادر</a:t>
            </a:r>
            <a:r>
              <a:rPr lang="fa-IR" sz="2500" dirty="0" smtClean="0">
                <a:solidFill>
                  <a:prstClr val="black"/>
                </a:solidFill>
                <a:cs typeface="B Yagut" pitchFamily="2" charset="-78"/>
              </a:rPr>
              <a:t> </a:t>
            </a:r>
            <a:r>
              <a:rPr lang="ar-SA" sz="2500" b="1" dirty="0" smtClean="0">
                <a:solidFill>
                  <a:srgbClr val="FF0000"/>
                </a:solidFill>
                <a:cs typeface="B Yagut" pitchFamily="2" charset="-78"/>
              </a:rPr>
              <a:t>ارجاع </a:t>
            </a:r>
            <a:r>
              <a:rPr lang="ar-SA" sz="2500" b="1" dirty="0">
                <a:solidFill>
                  <a:srgbClr val="FF0000"/>
                </a:solidFill>
                <a:cs typeface="B Yagut" pitchFamily="2" charset="-78"/>
              </a:rPr>
              <a:t>فوري</a:t>
            </a:r>
            <a:r>
              <a:rPr lang="fa-IR" sz="2500" b="1" dirty="0">
                <a:solidFill>
                  <a:srgbClr val="FF0000"/>
                </a:solidFill>
                <a:cs typeface="B Yagut" pitchFamily="2" charset="-78"/>
              </a:rPr>
              <a:t> </a:t>
            </a:r>
            <a:r>
              <a:rPr lang="ar-SA" sz="2500" dirty="0">
                <a:solidFill>
                  <a:prstClr val="black"/>
                </a:solidFill>
                <a:cs typeface="B Yagut" pitchFamily="2" charset="-78"/>
              </a:rPr>
              <a:t>شود.</a:t>
            </a:r>
            <a:endParaRPr lang="en-US" sz="2500" dirty="0">
              <a:solidFill>
                <a:prstClr val="black"/>
              </a:solidFill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4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23"/>
    </mc:Choice>
    <mc:Fallback xmlns="">
      <p:transition spd="slow" advTm="87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6963"/>
          </a:xfrm>
        </p:spPr>
        <p:txBody>
          <a:bodyPr>
            <a:normAutofit/>
          </a:bodyPr>
          <a:lstStyle/>
          <a:p>
            <a:pPr rtl="1"/>
            <a:r>
              <a:rPr lang="ar-SA" dirty="0" smtClean="0">
                <a:cs typeface="B Yagut" panose="00000400000000000000" pitchFamily="2" charset="-78"/>
              </a:rPr>
              <a:t>تب پس از زايمان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17638"/>
            <a:ext cx="8839200" cy="4983162"/>
          </a:xfrm>
        </p:spPr>
        <p:txBody>
          <a:bodyPr>
            <a:normAutofit lnSpcReduction="10000"/>
          </a:bodyPr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ar-SA" sz="2500" b="1" dirty="0">
                <a:cs typeface="B Yagut" panose="00000400000000000000" pitchFamily="2" charset="-78"/>
              </a:rPr>
              <a:t>‌</a:t>
            </a:r>
            <a:r>
              <a:rPr lang="ar-SA" sz="2500" dirty="0">
                <a:cs typeface="B Yagut" panose="00000400000000000000" pitchFamily="2" charset="-78"/>
              </a:rPr>
              <a:t>اگر بعد از 24 ساعت اول تا 10 روز پس از زايمان، درجه حرارت بدن مادر به 38 درجه يا بيشتر برسد به آن تب پس از زايمان گويند.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در </a:t>
            </a:r>
            <a:r>
              <a:rPr lang="ar-SA" sz="2500" dirty="0">
                <a:cs typeface="B Yagut" panose="00000400000000000000" pitchFamily="2" charset="-78"/>
              </a:rPr>
              <a:t>گذشته معتقد بودند که تب بعد از زايمان </a:t>
            </a:r>
            <a:r>
              <a:rPr lang="fa-IR" sz="2500" dirty="0" smtClean="0">
                <a:cs typeface="B Yagut" panose="00000400000000000000" pitchFamily="2" charset="-78"/>
              </a:rPr>
              <a:t>بعلت افزایش </a:t>
            </a:r>
            <a:r>
              <a:rPr lang="ar-SA" sz="2500" dirty="0" smtClean="0">
                <a:cs typeface="B Yagut" panose="00000400000000000000" pitchFamily="2" charset="-78"/>
              </a:rPr>
              <a:t>حجم </a:t>
            </a:r>
            <a:r>
              <a:rPr lang="ar-SA" sz="2500" dirty="0">
                <a:cs typeface="B Yagut" panose="00000400000000000000" pitchFamily="2" charset="-78"/>
              </a:rPr>
              <a:t>شير و جاري شدن آن است ولي تب ناشي از احتقان شير بيش از 24 ساعت ادامه ندارد.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به </a:t>
            </a:r>
            <a:r>
              <a:rPr lang="ar-SA" sz="2500" dirty="0">
                <a:cs typeface="B Yagut" panose="00000400000000000000" pitchFamily="2" charset="-78"/>
              </a:rPr>
              <a:t>دليل اهميت عفونت،‌ افزايش دماي بدن در هر زمان پس از زايمان تب محسوب شده و علامت خطر است</a:t>
            </a:r>
            <a:r>
              <a:rPr lang="ar-SA" sz="2500" dirty="0" smtClean="0">
                <a:cs typeface="B Yagut" panose="00000400000000000000" pitchFamily="2" charset="-78"/>
              </a:rPr>
              <a:t>.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en-US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A" sz="2500" dirty="0">
                <a:cs typeface="B Yagut" panose="00000400000000000000" pitchFamily="2" charset="-78"/>
              </a:rPr>
              <a:t>رعايت نکردن نکات بهداشتي و زايمان غير ايمن، زايمان طول کشيده،‌ پارگي طولاني مدت کيسه اب،‌ معاينات داخلي </a:t>
            </a:r>
            <a:r>
              <a:rPr lang="ar-SA" sz="2500" dirty="0" smtClean="0">
                <a:cs typeface="B Yagut" panose="00000400000000000000" pitchFamily="2" charset="-78"/>
              </a:rPr>
              <a:t>مک</a:t>
            </a:r>
            <a:r>
              <a:rPr lang="fa-IR" sz="2500" dirty="0" smtClean="0">
                <a:cs typeface="B Yagut" panose="00000400000000000000" pitchFamily="2" charset="-78"/>
              </a:rPr>
              <a:t>ر</a:t>
            </a:r>
            <a:r>
              <a:rPr lang="ar-SA" sz="2500" dirty="0" smtClean="0">
                <a:cs typeface="B Yagut" panose="00000400000000000000" pitchFamily="2" charset="-78"/>
              </a:rPr>
              <a:t>ر </a:t>
            </a:r>
            <a:r>
              <a:rPr lang="ar-SA" sz="2500" dirty="0">
                <a:cs typeface="B Yagut" panose="00000400000000000000" pitchFamily="2" charset="-78"/>
              </a:rPr>
              <a:t>در زمان زايمان، احتمال عفونت پس از زايمان را افزايش مي دهد و تب نشانه اصلي عفونت است.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330"/>
    </mc:Choice>
    <mc:Fallback xmlns="">
      <p:transition spd="slow" advTm="117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19200"/>
          </a:xfrm>
        </p:spPr>
        <p:txBody>
          <a:bodyPr>
            <a:noAutofit/>
          </a:bodyPr>
          <a:lstStyle/>
          <a:p>
            <a:pPr rtl="1"/>
            <a:r>
              <a:rPr lang="ar-SA" dirty="0" smtClean="0">
                <a:cs typeface="B Yagut" pitchFamily="2" charset="-78"/>
              </a:rPr>
              <a:t>معاينه چشم</a:t>
            </a:r>
            <a:r>
              <a:rPr lang="en-US" dirty="0" smtClean="0">
                <a:cs typeface="B Yagut" panose="00000400000000000000" pitchFamily="2" charset="-78"/>
              </a:rPr>
              <a:t/>
            </a:r>
            <a:br>
              <a:rPr lang="en-US" dirty="0" smtClean="0">
                <a:cs typeface="B Yagut" panose="00000400000000000000" pitchFamily="2" charset="-78"/>
              </a:rPr>
            </a:b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5999"/>
            <a:ext cx="8610600" cy="3810001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sz="3000" dirty="0" smtClean="0">
                <a:cs typeface="B Yagut" pitchFamily="2" charset="-78"/>
              </a:rPr>
              <a:t>بررسی </a:t>
            </a:r>
            <a:r>
              <a:rPr lang="ar-SA" sz="3000" dirty="0" smtClean="0">
                <a:cs typeface="B Yagut" pitchFamily="2" charset="-78"/>
              </a:rPr>
              <a:t>رنگ ملتحمه </a:t>
            </a:r>
            <a:r>
              <a:rPr lang="fa-IR" sz="3000" dirty="0" smtClean="0">
                <a:cs typeface="B Yagut" pitchFamily="2" charset="-78"/>
              </a:rPr>
              <a:t>در هر ملاقات</a:t>
            </a:r>
          </a:p>
          <a:p>
            <a:pPr algn="r" rtl="1">
              <a:buFont typeface="Wingdings" pitchFamily="2" charset="2"/>
              <a:buChar char="Ø"/>
            </a:pPr>
            <a:endParaRPr lang="fa-IR" sz="30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fa-IR" sz="3000" dirty="0" smtClean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ar-SA" sz="3000" dirty="0" smtClean="0">
                <a:cs typeface="B Yagut" pitchFamily="2" charset="-78"/>
              </a:rPr>
              <a:t> </a:t>
            </a:r>
            <a:r>
              <a:rPr lang="fa-IR" sz="3000" dirty="0" smtClean="0">
                <a:cs typeface="B Yagut" pitchFamily="2" charset="-78"/>
              </a:rPr>
              <a:t>نکته : </a:t>
            </a:r>
            <a:r>
              <a:rPr lang="ar-SA" sz="3000" dirty="0" smtClean="0">
                <a:cs typeface="B Yagut" pitchFamily="2" charset="-78"/>
              </a:rPr>
              <a:t>کم رنگ بودن مخاط ملتحمه به همراه کم رنگ بودن زبان، بستر ناخن‌ها و يا کف دست «رنگ پريدگي شديد» است.</a:t>
            </a:r>
            <a:endParaRPr lang="en-US" sz="30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en-US" sz="3000" dirty="0">
              <a:cs typeface="B Yagut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79"/>
    </mc:Choice>
    <mc:Fallback xmlns="">
      <p:transition spd="slow" advTm="45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sz="4000" dirty="0" smtClean="0">
                <a:cs typeface="B Yagut" pitchFamily="2" charset="-78"/>
              </a:rPr>
              <a:t>معاينه دهان و دندان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09800"/>
            <a:ext cx="8839200" cy="4343400"/>
          </a:xfrm>
        </p:spPr>
        <p:txBody>
          <a:bodyPr>
            <a:normAutofit lnSpcReduction="10000"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لزوم معاینه </a:t>
            </a:r>
            <a:r>
              <a:rPr lang="ar-SA" sz="2700" dirty="0" smtClean="0">
                <a:cs typeface="B Yagut" pitchFamily="2" charset="-78"/>
              </a:rPr>
              <a:t>مادر توسط دندان‌پزشک تا درمان دندان‌هايي که در بارداري به تاخير افتاده،‌ انجام و مجدداً آموزش‌هاي لازم در مورد مراقبت از دهان و دندان خود را دريافت کند. </a:t>
            </a:r>
            <a:endParaRPr lang="fa-IR" sz="27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fa-IR" sz="27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در ملاقات سوم پس از زایمان معاینه </a:t>
            </a:r>
            <a:r>
              <a:rPr lang="ar-SA" sz="2700" dirty="0" smtClean="0">
                <a:cs typeface="B Yagut" pitchFamily="2" charset="-78"/>
              </a:rPr>
              <a:t>دهان و دندان از نظر وجود جرم،‌ پوسيدگي، التهاب لثه</a:t>
            </a:r>
            <a:r>
              <a:rPr lang="fa-IR" sz="2700" dirty="0" smtClean="0">
                <a:cs typeface="B Yagut" pitchFamily="2" charset="-78"/>
              </a:rPr>
              <a:t>، عفونت دندانی وآبسه</a:t>
            </a:r>
          </a:p>
          <a:p>
            <a:pPr algn="r" rtl="1">
              <a:buFont typeface="Wingdings" pitchFamily="2" charset="2"/>
              <a:buChar char="Ø"/>
            </a:pPr>
            <a:endParaRPr lang="fa-IR" sz="27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ارجاع غیر فوری </a:t>
            </a:r>
            <a:r>
              <a:rPr lang="ar-SA" sz="2700" dirty="0" smtClean="0">
                <a:cs typeface="B Yagut" pitchFamily="2" charset="-78"/>
              </a:rPr>
              <a:t>در صورت وجود جرم و پوسيدگي و عفونت دنداني و التهاب لثه </a:t>
            </a:r>
            <a:r>
              <a:rPr lang="fa-IR" sz="2700" dirty="0" smtClean="0">
                <a:cs typeface="B Yagut" pitchFamily="2" charset="-78"/>
              </a:rPr>
              <a:t>و ارجاع در اولین فرصت در صورت</a:t>
            </a:r>
            <a:r>
              <a:rPr lang="ar-SA" sz="2700" dirty="0" smtClean="0">
                <a:cs typeface="B Yagut" pitchFamily="2" charset="-78"/>
              </a:rPr>
              <a:t> آبسه و درد شديد دندان مادر</a:t>
            </a:r>
            <a:endParaRPr lang="en-US" sz="2700" dirty="0" smtClean="0">
              <a:cs typeface="B Yagut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05200" cy="208438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89"/>
    </mc:Choice>
    <mc:Fallback xmlns="">
      <p:transition spd="slow" advTm="97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anose="00000400000000000000" pitchFamily="2" charset="-78"/>
              </a:rPr>
              <a:t>معاینه پستان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fa-IR" dirty="0" smtClean="0">
                <a:cs typeface="B Yagut" panose="00000400000000000000" pitchFamily="2" charset="-78"/>
              </a:rPr>
              <a:t> بررسی پستان ها از نظر تورم و درد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dirty="0" smtClean="0">
                <a:cs typeface="B Yagut" panose="00000400000000000000" pitchFamily="2" charset="-78"/>
              </a:rPr>
              <a:t> ارجاع فوری مادر در صورت علایم آبسه و ماستیت</a:t>
            </a:r>
          </a:p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</a:p>
          <a:p>
            <a:pPr algn="r" rtl="1">
              <a:buFont typeface="Wingdings" panose="05000000000000000000" pitchFamily="2" charset="2"/>
              <a:buChar char="Ø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 آبسه ؟؟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 ماستیت ؟؟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90418"/>
            <a:ext cx="2743200" cy="2643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531" y="3690417"/>
            <a:ext cx="2928938" cy="2643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052706" y="6337016"/>
            <a:ext cx="13233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dirty="0" smtClean="0">
                <a:cs typeface="B Yagut" panose="00000400000000000000" pitchFamily="2" charset="-78"/>
              </a:rPr>
              <a:t>آبسه</a:t>
            </a:r>
            <a:r>
              <a:rPr lang="fa-IR" dirty="0" smtClean="0"/>
              <a:t> </a:t>
            </a:r>
            <a:endParaRPr lang="fa-IR" dirty="0"/>
          </a:p>
        </p:txBody>
      </p:sp>
      <p:sp>
        <p:nvSpPr>
          <p:cNvPr id="9" name="TextBox 8"/>
          <p:cNvSpPr txBox="1"/>
          <p:nvPr/>
        </p:nvSpPr>
        <p:spPr>
          <a:xfrm>
            <a:off x="4204878" y="6333604"/>
            <a:ext cx="140000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dirty="0" smtClean="0">
                <a:cs typeface="B Yagut" panose="00000400000000000000" pitchFamily="2" charset="-78"/>
              </a:rPr>
              <a:t>ماستیت</a:t>
            </a:r>
            <a:endParaRPr lang="fa-IR" sz="2000" dirty="0">
              <a:cs typeface="B Yagut" panose="00000400000000000000" pitchFamily="2" charset="-78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98"/>
    </mc:Choice>
    <mc:Fallback xmlns="">
      <p:transition spd="slow" advTm="80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36638"/>
          </a:xfrm>
        </p:spPr>
        <p:txBody>
          <a:bodyPr>
            <a:normAutofit/>
          </a:bodyPr>
          <a:lstStyle/>
          <a:p>
            <a:r>
              <a:rPr lang="fa-IR" sz="4000" dirty="0" smtClean="0">
                <a:cs typeface="B Yagut" panose="00000400000000000000" pitchFamily="2" charset="-78"/>
              </a:rPr>
              <a:t>احتقان پستان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029200"/>
          </a:xfrm>
        </p:spPr>
        <p:txBody>
          <a:bodyPr>
            <a:noAutofit/>
          </a:bodyPr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در روز سوم تا پنجم پس از زایمان، به دلیل افزایش حجم شیر ایجاد می شود. 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حساس ، متورم ، گرم و سفت شدن پستان ها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درجاتی از تب و سردرد در </a:t>
            </a:r>
            <a:r>
              <a:rPr lang="fa-IR" sz="2500" dirty="0">
                <a:cs typeface="B Yagut" panose="00000400000000000000" pitchFamily="2" charset="-78"/>
              </a:rPr>
              <a:t>برخی </a:t>
            </a:r>
            <a:r>
              <a:rPr lang="fa-IR" sz="2500" dirty="0" smtClean="0">
                <a:cs typeface="B Yagut" panose="00000400000000000000" pitchFamily="2" charset="-78"/>
              </a:rPr>
              <a:t>مادران </a:t>
            </a:r>
          </a:p>
          <a:p>
            <a:pPr algn="r" rtl="1">
              <a:buFont typeface="Wingdings" panose="05000000000000000000" pitchFamily="2" charset="2"/>
              <a:buChar char="Ø"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500" dirty="0" smtClean="0">
                <a:cs typeface="B Yagut" panose="00000400000000000000" pitchFamily="2" charset="-78"/>
              </a:rPr>
              <a:t>کاهش درد و التهاب در احتقان پستان :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200" dirty="0" smtClean="0">
                <a:cs typeface="B Yagut" panose="00000400000000000000" pitchFamily="2" charset="-78"/>
              </a:rPr>
              <a:t>با تخلیه مکرر( هر 2 ساعت یکبار) 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200" dirty="0" smtClean="0">
                <a:cs typeface="B Yagut" panose="00000400000000000000" pitchFamily="2" charset="-78"/>
              </a:rPr>
              <a:t>ماساژ ملایم پستان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200" dirty="0" smtClean="0">
                <a:cs typeface="B Yagut" panose="00000400000000000000" pitchFamily="2" charset="-78"/>
              </a:rPr>
              <a:t> استفاده از داروهای ضد درد ( با نظر پزشک) 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200" dirty="0" smtClean="0">
                <a:cs typeface="B Yagut" panose="00000400000000000000" pitchFamily="2" charset="-78"/>
              </a:rPr>
              <a:t>گذاشتن کیسه آب گرم قبل از شیردهی و کیسه یخ ( پیچیده درحوله ) پس از شیردهی 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200" dirty="0" smtClean="0">
                <a:cs typeface="B Yagut" panose="00000400000000000000" pitchFamily="2" charset="-78"/>
              </a:rPr>
              <a:t>قرار دادن برگ کلم پیچ شسته شده بر روی پستان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55"/>
    </mc:Choice>
    <mc:Fallback xmlns="">
      <p:transition spd="slow" advTm="73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219200"/>
          </a:xfrm>
        </p:spPr>
        <p:txBody>
          <a:bodyPr/>
          <a:lstStyle/>
          <a:p>
            <a:r>
              <a:rPr lang="fa-IR" dirty="0" smtClean="0">
                <a:cs typeface="B Yagut" panose="00000400000000000000" pitchFamily="2" charset="-78"/>
              </a:rPr>
              <a:t>شقاق پستان (ترک نوک پستان )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805709"/>
            <a:ext cx="8763000" cy="5029200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fa-IR" sz="2500" dirty="0" smtClean="0">
                <a:cs typeface="B Yagut" panose="00000400000000000000" pitchFamily="2" charset="-78"/>
              </a:rPr>
              <a:t>شیوه نادرست در آغوش گرفتن نوزاد و گرفتن نوک پستان ، دلیل شایع ترک خوردن، زخم شدن و سوزش شدید نوک پستان می باشد .</a:t>
            </a:r>
          </a:p>
          <a:p>
            <a:pPr algn="r" rtl="1">
              <a:buFont typeface="Wingdings" panose="05000000000000000000" pitchFamily="2" charset="2"/>
              <a:buChar char="Ø"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800" dirty="0" smtClean="0">
                <a:cs typeface="B Yagut" panose="00000400000000000000" pitchFamily="2" charset="-78"/>
              </a:rPr>
              <a:t> برای کاهش درد ناشی از ترک خوردن :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500" dirty="0" smtClean="0">
                <a:cs typeface="B Yagut" panose="00000400000000000000" pitchFamily="2" charset="-78"/>
              </a:rPr>
              <a:t>اصلاح نحوه شیردهی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500" dirty="0" smtClean="0">
                <a:cs typeface="B Yagut" panose="00000400000000000000" pitchFamily="2" charset="-78"/>
              </a:rPr>
              <a:t> گذاشتن کیسه یخ 2 تا 3 دقیقه قبل از مکیدن نوزاد 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500" dirty="0" smtClean="0">
                <a:cs typeface="B Yagut" panose="00000400000000000000" pitchFamily="2" charset="-78"/>
              </a:rPr>
              <a:t>پاک کردن نوک پستان از بزاق نوزاد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500" dirty="0" smtClean="0">
                <a:cs typeface="B Yagut" panose="00000400000000000000" pitchFamily="2" charset="-78"/>
              </a:rPr>
              <a:t>مالیدن یک قطره از شیر بر روی نوک پستان</a:t>
            </a:r>
            <a:endParaRPr lang="en-US" sz="25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63009"/>
            <a:ext cx="25527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089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40"/>
    </mc:Choice>
    <mc:Fallback xmlns="">
      <p:transition spd="slow" advTm="74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ar-SA" b="1" dirty="0" smtClean="0">
                <a:cs typeface="B Yagut" pitchFamily="2" charset="-78"/>
              </a:rPr>
              <a:t>بررسي وضعيت رحم و ميزان خونريزي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5105400"/>
          </a:xfrm>
        </p:spPr>
        <p:txBody>
          <a:bodyPr>
            <a:normAutofit fontScale="92500"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2500" dirty="0">
                <a:cs typeface="B Yagut" panose="00000400000000000000" pitchFamily="2" charset="-78"/>
              </a:rPr>
              <a:t>در هر ملاقات لازم است ارتفاع رحم از روي شکم اندازه‌گيري شود.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با </a:t>
            </a:r>
            <a:r>
              <a:rPr lang="ar-SA" sz="2500" dirty="0">
                <a:cs typeface="B Yagut" panose="00000400000000000000" pitchFamily="2" charset="-78"/>
              </a:rPr>
              <a:t>توجه به تغييرات تدريجي اندازه رحم (آنچه در تغييرات رحم گفته شد) در صورتي که اندازه رحم بيشتر از اندازه‌هاي ذکر شده است علامت خطر است و نياز به ارجاع فوري داد</a:t>
            </a:r>
            <a:r>
              <a:rPr lang="ar-SA" sz="2500" dirty="0" smtClean="0">
                <a:cs typeface="B Yagut" panose="00000400000000000000" pitchFamily="2" charset="-78"/>
              </a:rPr>
              <a:t>.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 </a:t>
            </a:r>
            <a:r>
              <a:rPr lang="ar-SA" sz="2500" dirty="0">
                <a:cs typeface="B Yagut" panose="00000400000000000000" pitchFamily="2" charset="-78"/>
              </a:rPr>
              <a:t>بررسي ميزان خونريزي بسيار اهميت دارد</a:t>
            </a:r>
            <a:r>
              <a:rPr lang="ar-SA" sz="2500" dirty="0" smtClean="0">
                <a:cs typeface="B Yagut" panose="00000400000000000000" pitchFamily="2" charset="-78"/>
              </a:rPr>
              <a:t>.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اگر </a:t>
            </a:r>
            <a:r>
              <a:rPr lang="ar-SA" sz="2500" dirty="0">
                <a:cs typeface="B Yagut" panose="00000400000000000000" pitchFamily="2" charset="-78"/>
              </a:rPr>
              <a:t>در طي دو هفته پس از زايمان خونريزي بيش از حد قاعدگي، دفع لخته،‌ ترشحات چرکي و بد بو وجود داشت مادر نياز به ارجاع فوري </a:t>
            </a:r>
            <a:r>
              <a:rPr lang="ar-SA" sz="2500" dirty="0" smtClean="0">
                <a:cs typeface="B Yagut" panose="00000400000000000000" pitchFamily="2" charset="-78"/>
              </a:rPr>
              <a:t>دارد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  <a:r>
              <a:rPr lang="ar-SA" sz="2500" dirty="0" smtClean="0">
                <a:cs typeface="B Yagut" panose="00000400000000000000" pitchFamily="2" charset="-78"/>
              </a:rPr>
              <a:t>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 </a:t>
            </a:r>
            <a:r>
              <a:rPr lang="ar-SA" sz="2500" dirty="0">
                <a:cs typeface="B Yagut" panose="00000400000000000000" pitchFamily="2" charset="-78"/>
              </a:rPr>
              <a:t>در صورتي که بعد از دو هفته خونريزي در حد قاعدگي بود علامت خطر است.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30"/>
    </mc:Choice>
    <mc:Fallback xmlns="">
      <p:transition spd="slow" advTm="125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ar-SA" sz="4000" dirty="0" smtClean="0">
                <a:cs typeface="B Yagut" pitchFamily="2" charset="-78"/>
              </a:rPr>
              <a:t>بررسي محل بخيه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8686800" cy="4572000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ar-SA" sz="2500" dirty="0">
                <a:cs typeface="B Yagut" panose="00000400000000000000" pitchFamily="2" charset="-78"/>
              </a:rPr>
              <a:t>در هر ملاقات، محل بخيه‌ها (برش اپي زياتومي يا سزارين) بررسي شود</a:t>
            </a:r>
            <a:r>
              <a:rPr lang="ar-SA" sz="2500" dirty="0" smtClean="0">
                <a:cs typeface="B Yagut" panose="00000400000000000000" pitchFamily="2" charset="-78"/>
              </a:rPr>
              <a:t>.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 </a:t>
            </a:r>
            <a:r>
              <a:rPr lang="ar-SA" sz="2500" dirty="0">
                <a:cs typeface="B Yagut" panose="00000400000000000000" pitchFamily="2" charset="-78"/>
              </a:rPr>
              <a:t>ناحيه برش بايد بدون التهاب و کشش باشد</a:t>
            </a:r>
            <a:r>
              <a:rPr lang="ar-SA" sz="2500" dirty="0" smtClean="0">
                <a:cs typeface="B Yagut" panose="00000400000000000000" pitchFamily="2" charset="-78"/>
              </a:rPr>
              <a:t>.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 </a:t>
            </a:r>
            <a:r>
              <a:rPr lang="ar-SA" sz="2500" dirty="0">
                <a:cs typeface="B Yagut" panose="00000400000000000000" pitchFamily="2" charset="-78"/>
              </a:rPr>
              <a:t>محل برش اپي زياتومي معمولاً پس از 3 هفته ترميم </a:t>
            </a:r>
            <a:r>
              <a:rPr lang="ar-SA" sz="2500" dirty="0" smtClean="0">
                <a:cs typeface="B Yagut" panose="00000400000000000000" pitchFamily="2" charset="-78"/>
              </a:rPr>
              <a:t>مي‌شود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  <a:r>
              <a:rPr lang="ar-SA" sz="2500" dirty="0" smtClean="0">
                <a:cs typeface="B Yagut" panose="00000400000000000000" pitchFamily="2" charset="-78"/>
              </a:rPr>
              <a:t>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 </a:t>
            </a:r>
            <a:r>
              <a:rPr lang="ar-SA" sz="2500" dirty="0">
                <a:cs typeface="B Yagut" panose="00000400000000000000" pitchFamily="2" charset="-78"/>
              </a:rPr>
              <a:t>محل برش سزارين در مدت 7 يا 10 روز پس از عمل نياز به کشيدن بخيه توسط پزشک دارد</a:t>
            </a:r>
            <a:r>
              <a:rPr lang="ar-SA" sz="2500" dirty="0" smtClean="0">
                <a:cs typeface="B Yagut" panose="00000400000000000000" pitchFamily="2" charset="-78"/>
              </a:rPr>
              <a:t>.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 </a:t>
            </a:r>
            <a:r>
              <a:rPr lang="ar-SA" sz="2500" dirty="0">
                <a:cs typeface="B Yagut" panose="00000400000000000000" pitchFamily="2" charset="-78"/>
              </a:rPr>
              <a:t>لمس توده دردناک يا خروج ترشحات چرکي و تورم در محل برش نياز به ارجاع فوري </a:t>
            </a:r>
            <a:r>
              <a:rPr lang="ar-SA" sz="2500" dirty="0" smtClean="0">
                <a:cs typeface="B Yagut" panose="00000400000000000000" pitchFamily="2" charset="-78"/>
              </a:rPr>
              <a:t>دارد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اگر </a:t>
            </a:r>
            <a:r>
              <a:rPr lang="ar-SA" sz="2500" dirty="0">
                <a:cs typeface="B Yagut" panose="00000400000000000000" pitchFamily="2" charset="-78"/>
              </a:rPr>
              <a:t>فقط محل برش دردناک است به مادر توصيه کنيد با پارچه گرم تميزي بر روي محل درد را کمپرس کند.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31"/>
    </mc:Choice>
    <mc:Fallback xmlns="">
      <p:transition spd="slow" advTm="125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602"/>
            <a:ext cx="8229600" cy="1618398"/>
          </a:xfrm>
        </p:spPr>
        <p:txBody>
          <a:bodyPr>
            <a:normAutofit/>
          </a:bodyPr>
          <a:lstStyle/>
          <a:p>
            <a:r>
              <a:rPr lang="ar-SA" b="1" dirty="0" smtClean="0">
                <a:cs typeface="B Yagut" panose="00000400000000000000" pitchFamily="2" charset="-78"/>
              </a:rPr>
              <a:t>معاينه اندام‌ها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38401"/>
            <a:ext cx="8991600" cy="2895600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ar-SA" sz="2500" dirty="0">
                <a:cs typeface="B Yagut" panose="00000400000000000000" pitchFamily="2" charset="-78"/>
              </a:rPr>
              <a:t>در هر ملاقات، اندام‌هاي تحتاني از نظر وجود ورم و محل درد بررسي مي‌شود</a:t>
            </a:r>
            <a:r>
              <a:rPr lang="ar-SA" sz="2500" dirty="0" smtClean="0">
                <a:cs typeface="B Yagut" panose="00000400000000000000" pitchFamily="2" charset="-78"/>
              </a:rPr>
              <a:t>.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 </a:t>
            </a:r>
            <a:r>
              <a:rPr lang="ar-SA" sz="2500" dirty="0">
                <a:cs typeface="B Yagut" panose="00000400000000000000" pitchFamily="2" charset="-78"/>
              </a:rPr>
              <a:t>در صورت ورم و درد يک طرفه ساق و ران، مادر بايد ارجاع فوري </a:t>
            </a:r>
            <a:r>
              <a:rPr lang="ar-SA" sz="2500" dirty="0" smtClean="0">
                <a:cs typeface="B Yagut" panose="00000400000000000000" pitchFamily="2" charset="-78"/>
              </a:rPr>
              <a:t>شود.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fa-IR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ورم و درد یک طرفه ساق و ران به همراه کاهش نبض اندام ، سردی و رنگ پریدگی اندام و کبودی اندام                   تشخیص احتمالی : ترومبوفلبیت 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4478628" y="4800600"/>
            <a:ext cx="914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32"/>
    </mc:Choice>
    <mc:Fallback xmlns="">
      <p:transition spd="slow" advTm="44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43001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itchFamily="2" charset="-78"/>
              </a:rPr>
              <a:t>مشخصات سند</a:t>
            </a:r>
            <a:endParaRPr lang="fa-IR" sz="44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371600"/>
            <a:ext cx="4514850" cy="5410199"/>
          </a:xfrm>
        </p:spPr>
        <p:txBody>
          <a:bodyPr>
            <a:normAutofit fontScale="92500"/>
          </a:bodyPr>
          <a:lstStyle/>
          <a:p>
            <a:pPr marL="0" indent="0" algn="ctr" rtl="1">
              <a:buNone/>
            </a:pPr>
            <a:r>
              <a:rPr lang="fa-IR" sz="3200" b="1" dirty="0" smtClean="0">
                <a:cs typeface="B Yagut" panose="00000400000000000000" pitchFamily="2" charset="-78"/>
              </a:rPr>
              <a:t>مشخصات مدرس</a:t>
            </a:r>
          </a:p>
          <a:p>
            <a:pPr marL="0" indent="0" algn="ct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algn="r" rtl="1">
              <a:buFont typeface="Wingdings" pitchFamily="2" charset="2"/>
              <a:buChar char="q"/>
            </a:pPr>
            <a:endParaRPr lang="fa-IR" dirty="0"/>
          </a:p>
          <a:p>
            <a:pPr algn="r" rtl="1">
              <a:buFont typeface="Wingdings" pitchFamily="2" charset="2"/>
              <a:buChar char="q"/>
            </a:pPr>
            <a:endParaRPr lang="fa-IR" dirty="0" smtClean="0"/>
          </a:p>
          <a:p>
            <a:pPr algn="r" rtl="1"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نام ونام خانوادگی مدرس : </a:t>
            </a:r>
            <a:r>
              <a:rPr lang="fa-IR" sz="1900" dirty="0" smtClean="0">
                <a:cs typeface="B Yagut" pitchFamily="2" charset="-78"/>
              </a:rPr>
              <a:t>مریم اسحاق نیا</a:t>
            </a:r>
            <a:endParaRPr lang="en-US" sz="1900" dirty="0" smtClean="0">
              <a:cs typeface="B Yagut" pitchFamily="2" charset="-78"/>
            </a:endParaRPr>
          </a:p>
          <a:p>
            <a:pPr algn="r" rtl="1">
              <a:buNone/>
            </a:pPr>
            <a:r>
              <a:rPr lang="fa-IR" sz="1900" dirty="0" smtClean="0">
                <a:cs typeface="B Yagut" pitchFamily="2" charset="-78"/>
              </a:rPr>
              <a:t> </a:t>
            </a:r>
          </a:p>
          <a:p>
            <a:pPr algn="r" rtl="1"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مدرک تحصیلی : </a:t>
            </a:r>
            <a:r>
              <a:rPr lang="fa-IR" sz="1900" dirty="0" smtClean="0">
                <a:cs typeface="B Yagut" pitchFamily="2" charset="-78"/>
              </a:rPr>
              <a:t>کارشناسی مامایی</a:t>
            </a:r>
            <a:endParaRPr lang="en-US" sz="1900" dirty="0" smtClean="0">
              <a:cs typeface="B Yagut" pitchFamily="2" charset="-78"/>
            </a:endParaRPr>
          </a:p>
          <a:p>
            <a:pPr algn="r" rtl="1">
              <a:buNone/>
            </a:pPr>
            <a:r>
              <a:rPr lang="fa-IR" sz="1900" dirty="0" smtClean="0">
                <a:cs typeface="B Yagut" pitchFamily="2" charset="-78"/>
              </a:rPr>
              <a:t> </a:t>
            </a:r>
          </a:p>
          <a:p>
            <a:pPr algn="r" rtl="1"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موقعیت اشتغال سازمانی مدرس : </a:t>
            </a:r>
            <a:r>
              <a:rPr lang="fa-IR" sz="1900" dirty="0" smtClean="0">
                <a:cs typeface="B Yagut" pitchFamily="2" charset="-78"/>
              </a:rPr>
              <a:t>مربی مرکز آموزش بهورزی شهرستان تایباد</a:t>
            </a:r>
            <a:endParaRPr lang="en-US" sz="19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endParaRPr lang="fa-IR" sz="19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دانشگاه علوم پزشکی و خدمات بهداشتی درمانی مشهد</a:t>
            </a:r>
            <a:endParaRPr lang="fa-IR" sz="2400" dirty="0">
              <a:cs typeface="B Yagut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4000"/>
            <a:ext cx="4362450" cy="510539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fa-IR" sz="3200" b="1" dirty="0" smtClean="0">
                <a:cs typeface="B Yagut" panose="00000400000000000000" pitchFamily="2" charset="-78"/>
              </a:rPr>
              <a:t>مشخصات بسته آموزشی </a:t>
            </a:r>
          </a:p>
          <a:p>
            <a:pPr marL="0" indent="0" algn="r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600" dirty="0" smtClean="0">
                <a:cs typeface="B Yagut" pitchFamily="2" charset="-78"/>
              </a:rPr>
              <a:t>حیطه درس </a:t>
            </a:r>
            <a:r>
              <a:rPr lang="fa-IR" dirty="0" smtClean="0">
                <a:cs typeface="B Yagut" pitchFamily="2" charset="-78"/>
              </a:rPr>
              <a:t>: </a:t>
            </a:r>
            <a:r>
              <a:rPr lang="fa-IR" sz="2100" dirty="0" smtClean="0">
                <a:cs typeface="B Yagut" pitchFamily="2" charset="-78"/>
              </a:rPr>
              <a:t>مراقبت های ادغام یافته سلامت مادران</a:t>
            </a:r>
          </a:p>
          <a:p>
            <a:pPr algn="r" rtl="1">
              <a:buFont typeface="Wingdings" pitchFamily="2" charset="2"/>
              <a:buChar char="q"/>
            </a:pPr>
            <a:endParaRPr lang="fa-IR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600" dirty="0" smtClean="0">
                <a:cs typeface="B Yagut" pitchFamily="2" charset="-78"/>
              </a:rPr>
              <a:t>تاریخ آخرین بازنگری </a:t>
            </a:r>
            <a:r>
              <a:rPr lang="fa-IR" dirty="0" smtClean="0">
                <a:cs typeface="B Yagut" pitchFamily="2" charset="-78"/>
              </a:rPr>
              <a:t>:</a:t>
            </a:r>
            <a:r>
              <a:rPr lang="en-US" dirty="0" smtClean="0">
                <a:cs typeface="B Yagut" pitchFamily="2" charset="-78"/>
              </a:rPr>
              <a:t> </a:t>
            </a:r>
            <a:r>
              <a:rPr lang="fa-IR" dirty="0" smtClean="0">
                <a:cs typeface="B Yagut" pitchFamily="2" charset="-78"/>
              </a:rPr>
              <a:t>تیر</a:t>
            </a:r>
            <a:r>
              <a:rPr lang="fa-IR" sz="2100" dirty="0" smtClean="0">
                <a:cs typeface="B Yagut" pitchFamily="2" charset="-78"/>
              </a:rPr>
              <a:t>1399</a:t>
            </a:r>
          </a:p>
          <a:p>
            <a:pPr algn="r" rtl="1">
              <a:buFont typeface="Wingdings" pitchFamily="2" charset="2"/>
              <a:buChar char="q"/>
            </a:pPr>
            <a:endParaRPr lang="fa-IR" sz="24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600" dirty="0" smtClean="0">
                <a:cs typeface="B Yagut" pitchFamily="2" charset="-78"/>
              </a:rPr>
              <a:t>نوبت تهیه : </a:t>
            </a:r>
            <a:r>
              <a:rPr lang="fa-IR" sz="2100" dirty="0" smtClean="0">
                <a:cs typeface="B Yagut" pitchFamily="2" charset="-78"/>
              </a:rPr>
              <a:t>2</a:t>
            </a:r>
          </a:p>
          <a:p>
            <a:pPr algn="r" rtl="1">
              <a:buFont typeface="Wingdings" pitchFamily="2" charset="2"/>
              <a:buChar char="q"/>
            </a:pPr>
            <a:r>
              <a:rPr lang="fa-IR" sz="2600" dirty="0" smtClean="0">
                <a:cs typeface="B Yagut" pitchFamily="2" charset="-78"/>
              </a:rPr>
              <a:t>نام فایل : </a:t>
            </a:r>
            <a:r>
              <a:rPr lang="en-US" sz="1700" dirty="0">
                <a:cs typeface="B Yagut" pitchFamily="2" charset="-78"/>
              </a:rPr>
              <a:t>MC - </a:t>
            </a:r>
            <a:r>
              <a:rPr lang="en-US" sz="1700" dirty="0" err="1" smtClean="0">
                <a:cs typeface="B Yagut" pitchFamily="2" charset="-78"/>
              </a:rPr>
              <a:t>Ashenayi</a:t>
            </a:r>
            <a:r>
              <a:rPr lang="en-US" sz="1700" dirty="0" smtClean="0">
                <a:cs typeface="B Yagut" pitchFamily="2" charset="-78"/>
              </a:rPr>
              <a:t> - </a:t>
            </a:r>
            <a:r>
              <a:rPr lang="en-US" sz="1700" dirty="0" err="1" smtClean="0">
                <a:cs typeface="B Yagut" pitchFamily="2" charset="-78"/>
              </a:rPr>
              <a:t>ba</a:t>
            </a:r>
            <a:r>
              <a:rPr lang="en-US" sz="1700" dirty="0" smtClean="0">
                <a:cs typeface="B Yagut" pitchFamily="2" charset="-78"/>
              </a:rPr>
              <a:t> </a:t>
            </a:r>
            <a:r>
              <a:rPr lang="en-US" sz="1700" dirty="0" err="1" smtClean="0">
                <a:cs typeface="B Yagut" pitchFamily="2" charset="-78"/>
              </a:rPr>
              <a:t>moraghebathaye</a:t>
            </a:r>
            <a:r>
              <a:rPr lang="en-US" sz="1700" dirty="0" smtClean="0">
                <a:cs typeface="B Yagut" pitchFamily="2" charset="-78"/>
              </a:rPr>
              <a:t> – </a:t>
            </a:r>
            <a:r>
              <a:rPr lang="en-US" sz="1700" dirty="0" err="1" smtClean="0">
                <a:cs typeface="B Yagut" pitchFamily="2" charset="-78"/>
              </a:rPr>
              <a:t>madar</a:t>
            </a:r>
            <a:r>
              <a:rPr lang="en-US" sz="1700" dirty="0" smtClean="0">
                <a:cs typeface="B Yagut" pitchFamily="2" charset="-78"/>
              </a:rPr>
              <a:t> – </a:t>
            </a:r>
            <a:r>
              <a:rPr lang="en-US" sz="1700" dirty="0" err="1" smtClean="0">
                <a:cs typeface="B Yagut" pitchFamily="2" charset="-78"/>
              </a:rPr>
              <a:t>belafasele</a:t>
            </a:r>
            <a:r>
              <a:rPr lang="en-US" sz="1700" dirty="0" smtClean="0">
                <a:cs typeface="B Yagut" pitchFamily="2" charset="-78"/>
              </a:rPr>
              <a:t> – </a:t>
            </a:r>
            <a:r>
              <a:rPr lang="en-US" sz="1700" dirty="0" err="1" smtClean="0">
                <a:cs typeface="B Yagut" pitchFamily="2" charset="-78"/>
              </a:rPr>
              <a:t>badaz</a:t>
            </a:r>
            <a:r>
              <a:rPr lang="en-US" sz="1700" dirty="0" smtClean="0">
                <a:cs typeface="B Yagut" pitchFamily="2" charset="-78"/>
              </a:rPr>
              <a:t> –</a:t>
            </a:r>
            <a:r>
              <a:rPr lang="en-US" sz="1700" dirty="0" err="1" smtClean="0">
                <a:cs typeface="B Yagut" pitchFamily="2" charset="-78"/>
              </a:rPr>
              <a:t>zayeman</a:t>
            </a:r>
            <a:r>
              <a:rPr lang="en-US" sz="1700" dirty="0" smtClean="0">
                <a:cs typeface="B Yagut" pitchFamily="2" charset="-78"/>
              </a:rPr>
              <a:t> – 4 - edit 2</a:t>
            </a:r>
            <a:endParaRPr lang="fa-IR" sz="1700" dirty="0">
              <a:cs typeface="B Yagut" pitchFamily="2" charset="-78"/>
            </a:endParaRPr>
          </a:p>
        </p:txBody>
      </p:sp>
      <p:pic>
        <p:nvPicPr>
          <p:cNvPr id="1026" name="Picture 2" descr="I:\ \اسکن مدارک اسحاق نیا\مریم - Cop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1905000"/>
            <a:ext cx="1194816" cy="1496568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8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4"/>
    </mc:Choice>
    <mc:Fallback xmlns="">
      <p:transition spd="slow" advTm="13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غربالگری سلامت روان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anose="05000000000000000000" pitchFamily="2" charset="2"/>
              <a:buChar char="Ø"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Ø"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Ø"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dirty="0" smtClean="0"/>
              <a:t> درملاقات اول و سوم پس از زایمان</a:t>
            </a:r>
          </a:p>
          <a:p>
            <a:pPr algn="r" rtl="1">
              <a:buFont typeface="Wingdings" panose="05000000000000000000" pitchFamily="2" charset="2"/>
              <a:buChar char="Ø"/>
            </a:pPr>
            <a:endParaRPr lang="fa-IR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2"/>
    </mc:Choice>
    <mc:Fallback xmlns="">
      <p:transition spd="slow" advTm="13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a-IR" sz="4000" dirty="0" smtClean="0">
                <a:cs typeface="B Yagut" panose="00000400000000000000" pitchFamily="2" charset="-78"/>
              </a:rPr>
              <a:t>علائم روانپزشکی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pPr lvl="0" algn="r" rtl="1"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فوریت روانپزشکی: </a:t>
            </a:r>
          </a:p>
          <a:p>
            <a:pPr marL="0" lv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افکار یا اقدام به خودکشی، تحریک‌پذیری و پرخاشگری شدید، فرار از منزل، امتناع از خوردن، پر فعالیتی، توهم و هذیان با محتوای آسیب رساندن به خود و دیگران</a:t>
            </a:r>
          </a:p>
          <a:p>
            <a:pPr lvl="0" algn="r" rtl="1">
              <a:buFont typeface="Wingdings" panose="05000000000000000000" pitchFamily="2" charset="2"/>
              <a:buChar char="Ø"/>
            </a:pPr>
            <a:endParaRPr lang="en-US" sz="2800" dirty="0" smtClean="0">
              <a:cs typeface="B Yagut" panose="00000400000000000000" pitchFamily="2" charset="-78"/>
            </a:endParaRPr>
          </a:p>
          <a:p>
            <a:pPr lvl="0" algn="r" rtl="1"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علائم </a:t>
            </a:r>
            <a:r>
              <a:rPr lang="fa-IR" sz="2800" dirty="0">
                <a:cs typeface="B Yagut" panose="00000400000000000000" pitchFamily="2" charset="-78"/>
              </a:rPr>
              <a:t>در معرض خطر روانی: </a:t>
            </a:r>
            <a:endParaRPr lang="fa-IR" sz="2800" dirty="0" smtClean="0">
              <a:cs typeface="B Yagut" panose="00000400000000000000" pitchFamily="2" charset="-78"/>
            </a:endParaRPr>
          </a:p>
          <a:p>
            <a:pPr marL="0" lv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روحیه </a:t>
            </a:r>
            <a:r>
              <a:rPr lang="fa-IR" sz="2500" dirty="0">
                <a:cs typeface="B Yagut" panose="00000400000000000000" pitchFamily="2" charset="-78"/>
              </a:rPr>
              <a:t>افسرده، انرژی کم، کم‌حوصلگی، عصبانیت، بی‌قراری، اختلال در خواب و اشتها (پرخوابی، کم‌خوابی، پراشتهایی، کم‌اشتهایی)، توهم و هذیان با محتوای غیر آسیب‌رسان به خود و دیگران</a:t>
            </a:r>
          </a:p>
          <a:p>
            <a:pPr lvl="0" algn="r" rtl="1"/>
            <a:endParaRPr lang="en-US" dirty="0">
              <a:cs typeface="B Yagut" panose="00000400000000000000" pitchFamily="2" charset="-78"/>
            </a:endParaRPr>
          </a:p>
          <a:p>
            <a:pPr algn="r" rtl="1"/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78"/>
    </mc:Choice>
    <mc:Fallback xmlns="">
      <p:transition spd="slow" advTm="94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r>
              <a:rPr lang="fa-IR" sz="4000" dirty="0">
                <a:cs typeface="B Yagut" panose="00000400000000000000" pitchFamily="2" charset="-78"/>
              </a:rPr>
              <a:t>علائم روانپزشکی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9067800" cy="5638800"/>
          </a:xfrm>
        </p:spPr>
        <p:txBody>
          <a:bodyPr>
            <a:normAutofit fontScale="70000" lnSpcReduction="20000"/>
          </a:bodyPr>
          <a:lstStyle/>
          <a:p>
            <a:pPr lvl="0" algn="r" rtl="1"/>
            <a:endParaRPr lang="en-US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3600" dirty="0" smtClean="0">
                <a:cs typeface="B Yagut" panose="00000400000000000000" pitchFamily="2" charset="-78"/>
              </a:rPr>
              <a:t>سوال در مورد وضعیت روحی و روانی یا سابقه بیماری روانی مادر 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3600" dirty="0" smtClean="0">
                <a:cs typeface="B Yagut" panose="00000400000000000000" pitchFamily="2" charset="-78"/>
              </a:rPr>
              <a:t>بررسی از نظر اندوه پس از زایمان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3600" dirty="0" smtClean="0">
                <a:cs typeface="B Yagut" panose="00000400000000000000" pitchFamily="2" charset="-78"/>
              </a:rPr>
              <a:t>تحت نظر گرفتن مادری که فاکتورهای خطر بیماری روانی مثل سابقه بیماری روانی را دارد و در حال حاضر با علائم اندوه پس از زایمان مراجعه کرده است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3600" dirty="0" smtClean="0">
                <a:cs typeface="B Yagut" panose="00000400000000000000" pitchFamily="2" charset="-78"/>
              </a:rPr>
              <a:t>مطرح شدن سایکوز یا جنون پس از زایمان اگر علائم طولانی و شدیدتر شود مانند تمایل به خودکشی و آزار به نوزاد </a:t>
            </a:r>
          </a:p>
          <a:p>
            <a:pPr algn="r" rtl="1">
              <a:buFont typeface="Wingdings" panose="05000000000000000000" pitchFamily="2" charset="2"/>
              <a:buChar char="Ø"/>
            </a:pPr>
            <a:endParaRPr lang="fa-IR" sz="36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3600" dirty="0" smtClean="0">
                <a:cs typeface="B Yagut" panose="00000400000000000000" pitchFamily="2" charset="-78"/>
              </a:rPr>
              <a:t>در مراحل اولیه بروز سایکوز بعد از زایمان، علائم مانند «اندوه و یا افسردگی پس از زایمان» است و بیماری به صورت بی‌خوابی، بی‌قراری، تغییرات سریع خلق و خو خود را نشان می‌دهد.</a:t>
            </a:r>
          </a:p>
          <a:p>
            <a:pPr algn="r" rtl="1">
              <a:buFont typeface="Wingdings" panose="05000000000000000000" pitchFamily="2" charset="2"/>
              <a:buChar char="§"/>
            </a:pPr>
            <a:endParaRPr lang="fa-IR" sz="36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3600" dirty="0" smtClean="0">
                <a:cs typeface="B Yagut" panose="00000400000000000000" pitchFamily="2" charset="-78"/>
              </a:rPr>
              <a:t>لزوم ویزیت روانپزشکی و ارجاع با «سابقه جنون پس از زایمان» در مادر و یا خانواده او و یا سایر عوامل خطر</a:t>
            </a:r>
            <a:endParaRPr lang="en-US" sz="36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229"/>
    </mc:Choice>
    <mc:Fallback xmlns="">
      <p:transition spd="slow" advTm="138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/>
          <a:lstStyle/>
          <a:p>
            <a:r>
              <a:rPr lang="fa-IR" dirty="0" smtClean="0">
                <a:cs typeface="B Yagut" panose="00000400000000000000" pitchFamily="2" charset="-78"/>
              </a:rPr>
              <a:t>در غربالگری روان از مادر سوال کنید :</a:t>
            </a:r>
            <a:r>
              <a:rPr lang="fa-IR" dirty="0" smtClean="0"/>
              <a:t>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1563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fa-IR" dirty="0" smtClean="0">
                <a:cs typeface="B Yagut" panose="00000400000000000000" pitchFamily="2" charset="-78"/>
              </a:rPr>
              <a:t> همسر آزاری 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dirty="0" smtClean="0">
                <a:cs typeface="B Yagut" panose="00000400000000000000" pitchFamily="2" charset="-78"/>
              </a:rPr>
              <a:t> خشونت جسمی 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dirty="0" smtClean="0">
                <a:cs typeface="B Yagut" panose="00000400000000000000" pitchFamily="2" charset="-78"/>
              </a:rPr>
              <a:t> خشونت روانی</a:t>
            </a: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9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55"/>
    </mc:Choice>
    <mc:Fallback xmlns="">
      <p:transition spd="slow" advTm="120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itchFamily="2" charset="-78"/>
              </a:rPr>
              <a:t>خلاصه و نتیجه گیری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839200" cy="3916363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تعداد مراقبت های معمول پس از زایمان 3 مراقبت میباشد </a:t>
            </a:r>
            <a:r>
              <a:rPr lang="fa-IR" sz="2500" dirty="0">
                <a:cs typeface="B Yagut" pitchFamily="2" charset="-78"/>
              </a:rPr>
              <a:t>که </a:t>
            </a:r>
            <a:r>
              <a:rPr lang="fa-IR" sz="2500" dirty="0" smtClean="0">
                <a:cs typeface="B Yagut" pitchFamily="2" charset="-78"/>
              </a:rPr>
              <a:t>با </a:t>
            </a:r>
            <a:r>
              <a:rPr lang="fa-IR" sz="2500" dirty="0">
                <a:cs typeface="B Yagut" pitchFamily="2" charset="-78"/>
              </a:rPr>
              <a:t>توجه به وضعیت مادر و نظر پزشک یا ماما </a:t>
            </a:r>
            <a:r>
              <a:rPr lang="fa-IR" sz="2500" dirty="0" smtClean="0">
                <a:cs typeface="B Yagut" pitchFamily="2" charset="-78"/>
              </a:rPr>
              <a:t>تعداد این مراقبت ها می تواند تغییر کند.</a:t>
            </a:r>
          </a:p>
          <a:p>
            <a:pPr algn="r" rtl="1">
              <a:buFont typeface="Wingdings" pitchFamily="2" charset="2"/>
              <a:buChar char="Ø"/>
            </a:pP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 معاینات پس از زایمان شامل کنترل </a:t>
            </a:r>
            <a:r>
              <a:rPr lang="fa-IR" sz="2500" dirty="0">
                <a:cs typeface="B Yagut" pitchFamily="2" charset="-78"/>
              </a:rPr>
              <a:t>علایم </a:t>
            </a:r>
            <a:r>
              <a:rPr lang="fa-IR" sz="2500" dirty="0" smtClean="0">
                <a:cs typeface="B Yagut" pitchFamily="2" charset="-78"/>
              </a:rPr>
              <a:t>حیاتی، معاینه چشم ، معاینه </a:t>
            </a:r>
            <a:r>
              <a:rPr lang="fa-IR" sz="2500" dirty="0">
                <a:cs typeface="B Yagut" pitchFamily="2" charset="-78"/>
              </a:rPr>
              <a:t>دهان </a:t>
            </a:r>
            <a:r>
              <a:rPr lang="fa-IR" sz="2500" dirty="0" smtClean="0">
                <a:cs typeface="B Yagut" pitchFamily="2" charset="-78"/>
              </a:rPr>
              <a:t>ودندان، معاینه پستان، بررسی </a:t>
            </a:r>
            <a:r>
              <a:rPr lang="fa-IR" sz="2500" dirty="0">
                <a:cs typeface="B Yagut" pitchFamily="2" charset="-78"/>
              </a:rPr>
              <a:t>وضعیت رحم و میزان خونریزی </a:t>
            </a:r>
            <a:r>
              <a:rPr lang="fa-IR" sz="2500" dirty="0" smtClean="0">
                <a:cs typeface="B Yagut" pitchFamily="2" charset="-78"/>
              </a:rPr>
              <a:t>، بررسی </a:t>
            </a:r>
            <a:r>
              <a:rPr lang="fa-IR" sz="2500" dirty="0">
                <a:cs typeface="B Yagut" pitchFamily="2" charset="-78"/>
              </a:rPr>
              <a:t>محل بخیه ها </a:t>
            </a:r>
            <a:r>
              <a:rPr lang="fa-IR" sz="2500" dirty="0" smtClean="0">
                <a:cs typeface="B Yagut" pitchFamily="2" charset="-78"/>
              </a:rPr>
              <a:t>، معاینه </a:t>
            </a:r>
            <a:r>
              <a:rPr lang="fa-IR" sz="2500" dirty="0">
                <a:cs typeface="B Yagut" pitchFamily="2" charset="-78"/>
              </a:rPr>
              <a:t>اندام ها </a:t>
            </a:r>
            <a:r>
              <a:rPr lang="fa-IR" sz="2500" dirty="0" smtClean="0">
                <a:cs typeface="B Yagut" pitchFamily="2" charset="-78"/>
              </a:rPr>
              <a:t>می شود .</a:t>
            </a:r>
          </a:p>
          <a:p>
            <a:pPr algn="r" rtl="1">
              <a:buFont typeface="Wingdings" pitchFamily="2" charset="2"/>
              <a:buChar char="Ø"/>
            </a:pP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500" dirty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غربالگری روان در پس از زایمان در ملاقات اول وسوم انجام می شود .</a:t>
            </a:r>
            <a:endParaRPr lang="fa-IR" sz="2500" dirty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endParaRPr lang="fa-IR" sz="2800" dirty="0" smtClean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endParaRPr lang="fa-IR" sz="2800" dirty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endParaRPr lang="en-US" sz="2800" dirty="0" smtClean="0">
              <a:cs typeface="B Yagut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16"/>
    </mc:Choice>
    <mc:Fallback xmlns="">
      <p:transition spd="slow" advTm="49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pPr rtl="1"/>
            <a:r>
              <a:rPr lang="fa-IR" dirty="0" smtClean="0">
                <a:cs typeface="B Yagut" pitchFamily="2" charset="-78"/>
              </a:rPr>
              <a:t>پرسش و تمرین 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9067800" cy="4800600"/>
          </a:xfrm>
        </p:spPr>
        <p:txBody>
          <a:bodyPr>
            <a:normAutofit lnSpcReduction="10000"/>
          </a:bodyPr>
          <a:lstStyle/>
          <a:p>
            <a:pPr marL="457200" indent="-457200" algn="r" rtl="1">
              <a:buFont typeface="+mj-lt"/>
              <a:buAutoNum type="arabicParenR"/>
            </a:pPr>
            <a:r>
              <a:rPr lang="ar-SA" sz="2500" dirty="0" smtClean="0">
                <a:cs typeface="B Yagut" panose="00000400000000000000" pitchFamily="2" charset="-78"/>
              </a:rPr>
              <a:t>دفعات مراقبت‌هاي پس از زايمان را توضيح دهيد.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marL="457200" indent="-457200" algn="r" rtl="1">
              <a:buFont typeface="+mj-lt"/>
              <a:buAutoNum type="arabicParenR"/>
            </a:pPr>
            <a:r>
              <a:rPr lang="fa-IR" sz="2500" dirty="0" smtClean="0">
                <a:cs typeface="B Yagut" panose="00000400000000000000" pitchFamily="2" charset="-78"/>
              </a:rPr>
              <a:t>مادری در روز 22 پس از زایمان برای اولین بار به خانه بهداشت مراجعه کرده است ( در محل سکونت نبوده ) مراقبت کدام ملاقات پس از زایمان را برای مادرانجام می دهید؟ </a:t>
            </a:r>
            <a:endParaRPr lang="en-US" sz="2500" dirty="0" smtClean="0">
              <a:cs typeface="B Yagut" panose="00000400000000000000" pitchFamily="2" charset="-78"/>
            </a:endParaRPr>
          </a:p>
          <a:p>
            <a:pPr marL="457200" indent="-457200" algn="r" rtl="1">
              <a:buFont typeface="+mj-lt"/>
              <a:buAutoNum type="arabicParenR"/>
            </a:pPr>
            <a:r>
              <a:rPr lang="fa-IR" sz="2500" dirty="0" smtClean="0">
                <a:cs typeface="B Yagut" panose="00000400000000000000" pitchFamily="2" charset="-78"/>
              </a:rPr>
              <a:t>معاینات پستان برای مادر در ملاقات اول پس از زایمان را بطور کامل توضیح دهید. </a:t>
            </a:r>
          </a:p>
          <a:p>
            <a:pPr marL="457200" indent="-457200" algn="r" rtl="1">
              <a:buFont typeface="+mj-lt"/>
              <a:buAutoNum type="arabicParenR"/>
            </a:pPr>
            <a:r>
              <a:rPr lang="fa-IR" sz="2500" dirty="0" smtClean="0">
                <a:cs typeface="B Yagut" panose="00000400000000000000" pitchFamily="2" charset="-78"/>
              </a:rPr>
              <a:t>مادری روز 10 پس از زایمان با سرگیجه مراجعه کرده است. در حالت خوابیده فشارخون وی 120/60 و ضربان قلب  80 ودر حالت نشسته فشارخون وی 100/50 و ضربان قلب 100 می باشد .تشخیص و اقدام شما چیست؟</a:t>
            </a:r>
          </a:p>
          <a:p>
            <a:pPr marL="457200" indent="-457200" algn="r" rtl="1">
              <a:buFont typeface="+mj-lt"/>
              <a:buAutoNum type="arabicParenR"/>
            </a:pPr>
            <a:r>
              <a:rPr lang="fa-IR" sz="2500" dirty="0" smtClean="0">
                <a:cs typeface="B Yagut" panose="00000400000000000000" pitchFamily="2" charset="-78"/>
              </a:rPr>
              <a:t>مادری در ملاقات سوم پس از زایمان از دندان درد شدید شکایت دارد اقدام لازم چیست؟</a:t>
            </a:r>
          </a:p>
          <a:p>
            <a:pPr marL="457200" indent="-457200" algn="r" rtl="1">
              <a:buFont typeface="+mj-lt"/>
              <a:buAutoNum type="arabicParenR"/>
            </a:pPr>
            <a:r>
              <a:rPr lang="fa-IR" sz="2500" dirty="0" smtClean="0">
                <a:cs typeface="B Yagut" panose="00000400000000000000" pitchFamily="2" charset="-78"/>
              </a:rPr>
              <a:t>غربالگری روان مادر در پس از زایمان را توضیح دهید .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37"/>
    </mc:Choice>
    <mc:Fallback xmlns="">
      <p:transition spd="slow" advTm="90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itchFamily="2" charset="-78"/>
              </a:rPr>
              <a:t>منابع 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610600" cy="4953000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fa-IR" sz="2500" dirty="0" smtClean="0">
                <a:cs typeface="B Yagut" pitchFamily="2" charset="-78"/>
              </a:rPr>
              <a:t>واحد آموزش بهورزی / جزوه </a:t>
            </a:r>
            <a:r>
              <a:rPr lang="fa-IR" sz="2500" dirty="0">
                <a:cs typeface="B Yagut" pitchFamily="2" charset="-78"/>
              </a:rPr>
              <a:t>سلامت مادران </a:t>
            </a:r>
            <a:r>
              <a:rPr lang="fa-IR" sz="2500" dirty="0" smtClean="0">
                <a:cs typeface="B Yagut" pitchFamily="2" charset="-78"/>
              </a:rPr>
              <a:t>/ از </a:t>
            </a:r>
            <a:r>
              <a:rPr lang="fa-IR" sz="2500" dirty="0">
                <a:cs typeface="B Yagut" pitchFamily="2" charset="-78"/>
              </a:rPr>
              <a:t>مجموعه جزوات مراکز آموزش بهورزی دانشگاه </a:t>
            </a:r>
            <a:r>
              <a:rPr lang="fa-IR" sz="2500" dirty="0" smtClean="0">
                <a:cs typeface="B Yagut" pitchFamily="2" charset="-78"/>
              </a:rPr>
              <a:t>علوم </a:t>
            </a:r>
            <a:r>
              <a:rPr lang="fa-IR" sz="2500" dirty="0">
                <a:cs typeface="B Yagut" pitchFamily="2" charset="-78"/>
              </a:rPr>
              <a:t>پزشکی </a:t>
            </a:r>
            <a:r>
              <a:rPr lang="fa-IR" sz="2500" dirty="0" smtClean="0">
                <a:cs typeface="B Yagut" pitchFamily="2" charset="-78"/>
              </a:rPr>
              <a:t>مشهد / 1395</a:t>
            </a:r>
          </a:p>
          <a:p>
            <a:pPr algn="r" rtl="1">
              <a:buFont typeface="Wingdings" panose="05000000000000000000" pitchFamily="2" charset="2"/>
              <a:buChar char="q"/>
            </a:pP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2500" dirty="0" smtClean="0">
                <a:cs typeface="B Yagut" pitchFamily="2" charset="-78"/>
              </a:rPr>
              <a:t>دفتر سلامت جمعیت ، خانواده و مدارس، اداره سلامت مادران/ کتاب مراقبت های ادغام یافته سلامت مادران ( راهنمای خدمات خارج بیمارستانی ) ویژه دانش آموخته مامایی / وزارت بهداشت ، درمان و آموزش پزشکی / 1395</a:t>
            </a:r>
          </a:p>
          <a:p>
            <a:pPr algn="r" rtl="1">
              <a:buFont typeface="Wingdings" panose="05000000000000000000" pitchFamily="2" charset="2"/>
              <a:buChar char="q"/>
            </a:pPr>
            <a:endParaRPr lang="fa-IR" sz="2500" dirty="0">
              <a:cs typeface="B Yagut" pitchFamily="2" charset="-78"/>
            </a:endParaRPr>
          </a:p>
          <a:p>
            <a:pPr marL="0" indent="0" algn="r" rtl="1">
              <a:buFont typeface="Wingdings" pitchFamily="2" charset="2"/>
              <a:buChar char="q"/>
            </a:pPr>
            <a:r>
              <a:rPr lang="fa-IR" sz="2500" dirty="0" smtClean="0">
                <a:cs typeface="B Yagut" pitchFamily="2" charset="-78"/>
              </a:rPr>
              <a:t> دفتر سلامت جمعیت ، خانواده ومدارس ، اداره سلامت مادران / کتاب آموزشهای </a:t>
            </a:r>
            <a:r>
              <a:rPr lang="fa-IR" sz="2500" dirty="0">
                <a:cs typeface="B Yagut" pitchFamily="2" charset="-78"/>
              </a:rPr>
              <a:t>دوران بارداری و آمادگی برای زایمان </a:t>
            </a:r>
            <a:r>
              <a:rPr lang="fa-IR" sz="2500" dirty="0" smtClean="0">
                <a:cs typeface="B Yagut" pitchFamily="2" charset="-78"/>
              </a:rPr>
              <a:t>/ وزارت بهداشت درمان و آموزش پزشکی / 1396</a:t>
            </a:r>
            <a:endParaRPr lang="en-US" sz="2500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8915400" cy="1828800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لطفا نظرات و پیشنهادات خود پیرامون این بسته آموزشی را به آدرس زیر ارسال کنید</a:t>
            </a:r>
            <a:endParaRPr lang="en-US" sz="44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962400"/>
            <a:ext cx="7886700" cy="2214562"/>
          </a:xfrm>
        </p:spPr>
        <p:txBody>
          <a:bodyPr>
            <a:normAutofit/>
          </a:bodyPr>
          <a:lstStyle/>
          <a:p>
            <a:pPr algn="ctr" rtl="1">
              <a:buFont typeface="Wingdings" panose="05000000000000000000" pitchFamily="2" charset="2"/>
              <a:buChar char="q"/>
            </a:pPr>
            <a:r>
              <a:rPr lang="fa-IR" sz="3200" dirty="0" smtClean="0">
                <a:cs typeface="B Yagut" panose="00000400000000000000" pitchFamily="2" charset="-78"/>
              </a:rPr>
              <a:t> معاونت بهداشتی دانشگاه علوم پزشکی مشهد </a:t>
            </a:r>
          </a:p>
          <a:p>
            <a:pPr marL="0" indent="0" algn="ctr" rtl="1"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واحد آموزش بهورزی</a:t>
            </a:r>
            <a:endParaRPr lang="en-US" sz="32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8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91"/>
    </mc:Choice>
    <mc:Fallback xmlns="">
      <p:transition spd="slow" advTm="17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219200"/>
          </a:xfrm>
        </p:spPr>
        <p:txBody>
          <a:bodyPr>
            <a:normAutofit/>
          </a:bodyPr>
          <a:lstStyle/>
          <a:p>
            <a:pPr rtl="1"/>
            <a:r>
              <a:rPr lang="fa-IR" smtClean="0">
                <a:cs typeface="B Yagut" pitchFamily="2" charset="-78"/>
              </a:rPr>
              <a:t>اهداف آموزشی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24000"/>
            <a:ext cx="9067800" cy="5105400"/>
          </a:xfrm>
        </p:spPr>
        <p:txBody>
          <a:bodyPr>
            <a:no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ar-SA" dirty="0" smtClean="0">
                <a:solidFill>
                  <a:schemeClr val="tx1"/>
                </a:solidFill>
                <a:cs typeface="B Yagut" pitchFamily="2" charset="-78"/>
              </a:rPr>
              <a:t>پس از مطالعه اين بخش انتظار مي‌رود </a:t>
            </a:r>
            <a:r>
              <a:rPr lang="fa-IR" dirty="0" smtClean="0">
                <a:solidFill>
                  <a:schemeClr val="tx1"/>
                </a:solidFill>
                <a:cs typeface="B Yagut" pitchFamily="2" charset="-78"/>
              </a:rPr>
              <a:t>فراگیران </a:t>
            </a:r>
            <a:r>
              <a:rPr lang="ar-SA" dirty="0" smtClean="0">
                <a:solidFill>
                  <a:schemeClr val="tx1"/>
                </a:solidFill>
                <a:cs typeface="B Yagut" pitchFamily="2" charset="-78"/>
              </a:rPr>
              <a:t>بتوان</a:t>
            </a:r>
            <a:r>
              <a:rPr lang="fa-IR" dirty="0" smtClean="0">
                <a:solidFill>
                  <a:schemeClr val="tx1"/>
                </a:solidFill>
                <a:cs typeface="B Yagut" pitchFamily="2" charset="-78"/>
              </a:rPr>
              <a:t>ن</a:t>
            </a:r>
            <a:r>
              <a:rPr lang="ar-SA" dirty="0" smtClean="0">
                <a:solidFill>
                  <a:schemeClr val="tx1"/>
                </a:solidFill>
                <a:cs typeface="B Yagut" pitchFamily="2" charset="-78"/>
              </a:rPr>
              <a:t>د:</a:t>
            </a:r>
            <a:endParaRPr lang="fa-IR" dirty="0" smtClean="0">
              <a:solidFill>
                <a:schemeClr val="tx1"/>
              </a:solidFill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endParaRPr lang="fa-IR" sz="2800" dirty="0" smtClean="0">
              <a:solidFill>
                <a:schemeClr val="tx1"/>
              </a:solidFill>
            </a:endParaRP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solidFill>
                  <a:schemeClr val="tx1"/>
                </a:solidFill>
                <a:cs typeface="B Yagut" panose="00000400000000000000" pitchFamily="2" charset="-78"/>
              </a:rPr>
              <a:t>معاینات لازم برای مادر در مراقبت های پس از زایمان را انجام دهند.</a:t>
            </a: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solidFill>
                  <a:schemeClr val="tx1"/>
                </a:solidFill>
                <a:cs typeface="B Yagut" panose="00000400000000000000" pitchFamily="2" charset="-78"/>
              </a:rPr>
              <a:t>اقدام لازم برای مادری که در مراقبت دوم پس از زایمان از سرگیجه شکایت دارد را انجام دهند .</a:t>
            </a: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solidFill>
                  <a:schemeClr val="tx1"/>
                </a:solidFill>
                <a:cs typeface="B Yagut" panose="00000400000000000000" pitchFamily="2" charset="-78"/>
              </a:rPr>
              <a:t>مواردی که لازم است در معاینه پستان مادر به آنها دقت داشته باشند را توضیح دهند. </a:t>
            </a: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solidFill>
                  <a:schemeClr val="tx1"/>
                </a:solidFill>
                <a:cs typeface="B Yagut" panose="00000400000000000000" pitchFamily="2" charset="-78"/>
              </a:rPr>
              <a:t>ارجاع صحیح برای مشکلات دهان و دندان مادر را در مراقبت سوم پس از زایمان انجام دهند.</a:t>
            </a: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solidFill>
                  <a:schemeClr val="tx1"/>
                </a:solidFill>
                <a:cs typeface="B Yagut" panose="00000400000000000000" pitchFamily="2" charset="-78"/>
              </a:rPr>
              <a:t>غربالگری روان مادر را در مراقبت اول پس از زایمان بطور صحیح انجام دهند .</a:t>
            </a:r>
          </a:p>
          <a:p>
            <a:pPr algn="r" rtl="1">
              <a:buFont typeface="Wingdings" pitchFamily="2" charset="2"/>
              <a:buChar char="q"/>
            </a:pPr>
            <a:endParaRPr lang="fa-IR" sz="2800" dirty="0" smtClean="0">
              <a:solidFill>
                <a:schemeClr val="tx1"/>
              </a:solidFill>
            </a:endParaRPr>
          </a:p>
          <a:p>
            <a:pPr algn="r" rtl="1">
              <a:buFont typeface="Wingdings" pitchFamily="2" charset="2"/>
              <a:buChar char="q"/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02"/>
    </mc:Choice>
    <mc:Fallback xmlns="">
      <p:transition spd="slow" advTm="42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fa-IR" dirty="0" smtClean="0">
                <a:cs typeface="B Yagut" pitchFamily="2" charset="-78"/>
              </a:rPr>
              <a:t>فهرست عناوین</a:t>
            </a:r>
            <a:r>
              <a:rPr lang="fa-I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672" y="1756012"/>
            <a:ext cx="7391400" cy="5105400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مقدمه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دفعات مراقبت های پس از زایمان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معاینات پس از زایمان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کنترل علایم حیاتی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سرگیجه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تب پس از زایمان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معاینه چشم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معاینه دهان و دندان</a:t>
            </a:r>
          </a:p>
          <a:p>
            <a:pPr lvl="0" algn="r" rtl="1"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معاینه پستان</a:t>
            </a:r>
          </a:p>
          <a:p>
            <a:pPr algn="r" rtl="1">
              <a:buFont typeface="Wingdings" pitchFamily="2" charset="2"/>
              <a:buChar char="Ø"/>
            </a:pPr>
            <a:endParaRPr lang="fa-IR" sz="28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fa-IR" sz="2800" dirty="0" smtClean="0">
              <a:cs typeface="B Yagut" pitchFamily="2" charset="-78"/>
            </a:endParaRPr>
          </a:p>
          <a:p>
            <a:pPr algn="r" rtl="1">
              <a:lnSpc>
                <a:spcPct val="260000"/>
              </a:lnSpc>
              <a:buFont typeface="Wingdings" pitchFamily="2" charset="2"/>
              <a:buChar char="Ø"/>
            </a:pPr>
            <a:endParaRPr lang="fa-IR" dirty="0" smtClean="0"/>
          </a:p>
          <a:p>
            <a:pPr algn="r" rtl="1">
              <a:lnSpc>
                <a:spcPct val="120000"/>
              </a:lnSpc>
              <a:buNone/>
            </a:pPr>
            <a:endParaRPr lang="fa-IR" dirty="0" smtClean="0"/>
          </a:p>
          <a:p>
            <a:pPr algn="r" rtl="1">
              <a:lnSpc>
                <a:spcPct val="120000"/>
              </a:lnSpc>
              <a:buFont typeface="Wingdings" pitchFamily="2" charset="2"/>
              <a:buChar char="Ø"/>
            </a:pPr>
            <a:endParaRPr lang="fa-IR" dirty="0" smtClean="0"/>
          </a:p>
          <a:p>
            <a:pPr algn="r">
              <a:lnSpc>
                <a:spcPct val="120000"/>
              </a:lnSpc>
              <a:buNone/>
            </a:pPr>
            <a:endParaRPr lang="fa-IR" dirty="0" smtClean="0"/>
          </a:p>
          <a:p>
            <a:pPr algn="r">
              <a:lnSpc>
                <a:spcPct val="120000"/>
              </a:lnSpc>
              <a:buNone/>
            </a:pPr>
            <a:endParaRPr lang="fa-IR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2925"/>
    </mc:Choice>
    <mc:Fallback xmlns="">
      <p:transition spd="slow" advTm="22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a-IR" dirty="0">
                <a:solidFill>
                  <a:prstClr val="black"/>
                </a:solidFill>
                <a:cs typeface="B Yagut" pitchFamily="2" charset="-78"/>
              </a:rPr>
              <a:t>فهرست عناوین</a:t>
            </a:r>
            <a:r>
              <a:rPr lang="fa-IR" dirty="0">
                <a:solidFill>
                  <a:prstClr val="black"/>
                </a:solidFill>
              </a:rPr>
              <a:t>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525963"/>
          </a:xfrm>
        </p:spPr>
        <p:txBody>
          <a:bodyPr>
            <a:noAutofit/>
          </a:bodyPr>
          <a:lstStyle/>
          <a:p>
            <a:pPr lvl="0"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بررسی </a:t>
            </a:r>
            <a:r>
              <a:rPr lang="fa-IR" sz="2800" dirty="0">
                <a:cs typeface="B Yagut" pitchFamily="2" charset="-78"/>
              </a:rPr>
              <a:t>وضعیت رحم و میزان خونریزی </a:t>
            </a:r>
          </a:p>
          <a:p>
            <a:pPr lvl="0" algn="r" rtl="1"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بررسی محل بخیه </a:t>
            </a:r>
          </a:p>
          <a:p>
            <a:pPr lvl="0" algn="r" rtl="1"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معاینه اندام ها</a:t>
            </a:r>
          </a:p>
          <a:p>
            <a:pPr lvl="0" algn="r" rtl="1"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غربالگری سلامت روان</a:t>
            </a:r>
          </a:p>
          <a:p>
            <a:pPr lvl="0" algn="r" rtl="1"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علائم روانپزشکی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همسرآزاری ، خشونت جسمی ، خشونت روانی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خلاصه و نتیجه گیری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پرسش و تمرین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منابع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0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15"/>
    </mc:Choice>
    <mc:Fallback xmlns="">
      <p:transition spd="slow" advTm="27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itchFamily="2" charset="-78"/>
              </a:rPr>
              <a:t>مقدمه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686800" cy="4373563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q"/>
            </a:pPr>
            <a:endParaRPr lang="en-US" sz="2800" dirty="0" smtClean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2800" dirty="0">
                <a:cs typeface="B Yagut" pitchFamily="2" charset="-78"/>
              </a:rPr>
              <a:t>تعداد زيادي از مادران به دليل عفونت، خونريزي و فشار خون بالا پس از زايمان مي‌ميرند و يا دچار عوارضي مانند بي‌اختياري ادرار،‌ افسردگي، بواسير، کم‌خوني و غيره </a:t>
            </a:r>
            <a:r>
              <a:rPr lang="ar-SA" sz="2800" dirty="0" smtClean="0">
                <a:cs typeface="B Yagut" pitchFamily="2" charset="-78"/>
              </a:rPr>
              <a:t>مي‌شوند.</a:t>
            </a:r>
            <a:r>
              <a:rPr lang="fa-IR" sz="2800" dirty="0" smtClean="0">
                <a:cs typeface="B Yagut" pitchFamily="2" charset="-78"/>
              </a:rPr>
              <a:t> از این رو معاینات دقیق مادران در پس از زایمان در زمان های تعیین شده از اهمیت ویژه ای برخوردار است .</a:t>
            </a:r>
            <a:endParaRPr lang="fa-IR" sz="2800" dirty="0">
              <a:cs typeface="B Yagut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9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55"/>
    </mc:Choice>
    <mc:Fallback xmlns="">
      <p:transition spd="slow" advTm="30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417638"/>
          </a:xfrm>
        </p:spPr>
        <p:txBody>
          <a:bodyPr>
            <a:normAutofit/>
          </a:bodyPr>
          <a:lstStyle/>
          <a:p>
            <a:r>
              <a:rPr lang="fa-IR" sz="4000" dirty="0" smtClean="0">
                <a:cs typeface="B Yagut" panose="00000400000000000000" pitchFamily="2" charset="-78"/>
              </a:rPr>
              <a:t>دفعات مراقبت های پس از زایمان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 زمان : 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sz="2500" dirty="0" smtClean="0">
                <a:cs typeface="B Yagut" pitchFamily="2" charset="-78"/>
              </a:rPr>
              <a:t>ملاقات اول : 1 تا 3 روز پس از زایمان 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sz="2500" dirty="0" smtClean="0">
                <a:cs typeface="B Yagut" pitchFamily="2" charset="-78"/>
              </a:rPr>
              <a:t>ملاقات دوم : 10 تا 15 روز پس از زایمان 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sz="2500" dirty="0" smtClean="0">
                <a:cs typeface="B Yagut" pitchFamily="2" charset="-78"/>
              </a:rPr>
              <a:t>ملاقات سوم : 30 تا 42 روز پس از زایمان </a:t>
            </a:r>
          </a:p>
          <a:p>
            <a:pPr algn="r" rtl="1">
              <a:buFont typeface="Wingdings" pitchFamily="2" charset="2"/>
              <a:buChar char="§"/>
            </a:pP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b="1" dirty="0" smtClean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تغییر تعداد این ملاقات ها ، با توجه به وضعیت مادر و نظر پزشک یا ماما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بررسی </a:t>
            </a:r>
            <a:r>
              <a:rPr lang="fa-IR" sz="2500" dirty="0">
                <a:cs typeface="B Yagut" pitchFamily="2" charset="-78"/>
              </a:rPr>
              <a:t>مادر از نظر وجود علایم خطر فوری ( تشنج ، شوک ، اختلال </a:t>
            </a:r>
            <a:r>
              <a:rPr lang="fa-IR" sz="2500" dirty="0" smtClean="0">
                <a:cs typeface="B Yagut" pitchFamily="2" charset="-78"/>
              </a:rPr>
              <a:t>هوشیاری </a:t>
            </a:r>
            <a:r>
              <a:rPr lang="fa-IR" sz="2500" dirty="0">
                <a:cs typeface="B Yagut" pitchFamily="2" charset="-78"/>
              </a:rPr>
              <a:t>، تنفس مشکل ) </a:t>
            </a: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گرفتن شرح حال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معاینات پس از زایمان</a:t>
            </a:r>
            <a:endParaRPr lang="en-US" sz="2500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13"/>
    </mc:Choice>
    <mc:Fallback xmlns="">
      <p:transition spd="slow" advTm="169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>
                <a:cs typeface="B Yagut" panose="00000400000000000000" pitchFamily="2" charset="-78"/>
              </a:rPr>
              <a:t>معاينات پس از زايمان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7924800" cy="4343400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کنترل علایم حیاتی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معاینه چشم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معاینه دهان ودندان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معاینه پستان ( </a:t>
            </a:r>
            <a:r>
              <a:rPr lang="fa-IR" sz="2800" dirty="0" smtClean="0">
                <a:cs typeface="B Yagut" pitchFamily="2" charset="-78"/>
              </a:rPr>
              <a:t>آبسه ، ماستیت ، احتقان ، شقاق </a:t>
            </a:r>
            <a:r>
              <a:rPr lang="fa-IR" dirty="0" smtClean="0">
                <a:cs typeface="B Yagut" pitchFamily="2" charset="-78"/>
              </a:rPr>
              <a:t>)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بررسی وضعیت رحم و میزان خونریزی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بررسی محل بخیه ها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معاینه اندام ها </a:t>
            </a:r>
          </a:p>
          <a:p>
            <a:pPr algn="r" rt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37"/>
    </mc:Choice>
    <mc:Fallback xmlns="">
      <p:transition spd="slow" advTm="34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ar-SA" dirty="0" smtClean="0">
                <a:cs typeface="B Yagut" panose="00000400000000000000" pitchFamily="2" charset="-78"/>
              </a:rPr>
              <a:t>کنترل علا</a:t>
            </a:r>
            <a:r>
              <a:rPr lang="fa-IR" dirty="0">
                <a:cs typeface="B Yagut" panose="00000400000000000000" pitchFamily="2" charset="-78"/>
              </a:rPr>
              <a:t>ی</a:t>
            </a:r>
            <a:r>
              <a:rPr lang="ar-SA" dirty="0" smtClean="0">
                <a:cs typeface="B Yagut" panose="00000400000000000000" pitchFamily="2" charset="-78"/>
              </a:rPr>
              <a:t>م حياتي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5181600"/>
          </a:xfrm>
        </p:spPr>
        <p:txBody>
          <a:bodyPr>
            <a:normAutofit lnSpcReduction="10000"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اندازه گیری </a:t>
            </a:r>
            <a:r>
              <a:rPr lang="ar-SA" sz="2800" dirty="0" smtClean="0">
                <a:cs typeface="B Yagut" pitchFamily="2" charset="-78"/>
              </a:rPr>
              <a:t>علائم حياتي</a:t>
            </a:r>
            <a:r>
              <a:rPr lang="fa-IR" sz="2800" dirty="0" smtClean="0">
                <a:cs typeface="B Yagut" pitchFamily="2" charset="-78"/>
              </a:rPr>
              <a:t> مادر در هر ملاقات :</a:t>
            </a:r>
          </a:p>
          <a:p>
            <a:pPr algn="r" rtl="1">
              <a:buFont typeface="Wingdings" pitchFamily="2" charset="2"/>
              <a:buChar char="Ø"/>
            </a:pPr>
            <a:endParaRPr lang="fa-IR" sz="2800" dirty="0" smtClean="0">
              <a:cs typeface="B Yagut" pitchFamily="2" charset="-78"/>
            </a:endParaRPr>
          </a:p>
          <a:p>
            <a:pPr lvl="0" algn="just" rtl="1">
              <a:buFont typeface="Wingdings" panose="05000000000000000000" pitchFamily="2" charset="2"/>
              <a:buChar char="§"/>
            </a:pPr>
            <a:r>
              <a:rPr lang="fa-IR" sz="2700" dirty="0">
                <a:latin typeface="Times New Roman" panose="02020603050405020304" pitchFamily="18" charset="0"/>
                <a:ea typeface="Calibri" panose="020F0502020204030204" pitchFamily="34" charset="0"/>
                <a:cs typeface="B Yagut" panose="00000400000000000000" pitchFamily="2" charset="-78"/>
              </a:rPr>
              <a:t>فشارخون را در یک وضعیت ثابت (نشسته یا خوابیده) و از یک دست ثابت (راست یا چپ) اندازه‌گیری کنید. ترجیحاً فشارخون در وضعیت نشسته و از دست راست اندازه‌گیری شود. فشارخون 90/140 میلی‌متر جیوه و بالاتر «فشارخون بالاتر» است.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algn="just" rtl="1">
              <a:buFont typeface="Wingdings" panose="05000000000000000000" pitchFamily="2" charset="2"/>
              <a:buChar char="§"/>
            </a:pPr>
            <a:r>
              <a:rPr lang="fa-IR" sz="2700" dirty="0">
                <a:latin typeface="Times New Roman" panose="02020603050405020304" pitchFamily="18" charset="0"/>
                <a:ea typeface="Calibri" panose="020F0502020204030204" pitchFamily="34" charset="0"/>
                <a:cs typeface="B Yagut" panose="00000400000000000000" pitchFamily="2" charset="-78"/>
              </a:rPr>
              <a:t>درجه حرارت بدن را از راه دهان به مدت یک دقیقه اندازه‌گیری کنید. دمای بدن به میزان 38 درجه سانتی‌گراد یا بالاتر «تب» است.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algn="just" rtl="1">
              <a:buFont typeface="Wingdings" panose="05000000000000000000" pitchFamily="2" charset="2"/>
              <a:buChar char="§"/>
            </a:pPr>
            <a:r>
              <a:rPr lang="fa-IR" sz="2700" dirty="0">
                <a:latin typeface="Times New Roman" panose="02020603050405020304" pitchFamily="18" charset="0"/>
                <a:ea typeface="Calibri" panose="020F0502020204030204" pitchFamily="34" charset="0"/>
                <a:cs typeface="B Yagut" panose="00000400000000000000" pitchFamily="2" charset="-78"/>
              </a:rPr>
              <a:t>تعداد نبض را به مدت یک دقیقه کامل اندازه‌گیری کنید. تعداد طبیعی نبض، 60 تا 100 بار در دقیقه است.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algn="just" rtl="1">
              <a:buFont typeface="Wingdings" panose="05000000000000000000" pitchFamily="2" charset="2"/>
              <a:buChar char="§"/>
            </a:pPr>
            <a:r>
              <a:rPr lang="fa-IR" sz="2700" dirty="0">
                <a:latin typeface="Times New Roman" panose="02020603050405020304" pitchFamily="18" charset="0"/>
                <a:ea typeface="Calibri" panose="020F0502020204030204" pitchFamily="34" charset="0"/>
                <a:cs typeface="B Yagut" panose="00000400000000000000" pitchFamily="2" charset="-78"/>
              </a:rPr>
              <a:t>تعداد تنفس را به مدت یک دقیقه کامل اندازه‌گیری کنید. تعداد طبیعی تنفس، 16 تا 20 بار در دقیقه است.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§"/>
            </a:pPr>
            <a:endParaRPr lang="fa-IR" sz="2700" dirty="0" smtClean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10"/>
    </mc:Choice>
    <mc:Fallback xmlns="">
      <p:transition spd="slow" advTm="86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مشهد</_x062f__x0627__x0646__x0634__x06af__x0627__x0647_>
    <_x0646__x0648__x0639__x0020__x062d__x06cc__x0637__x0647_ xmlns="12fdc5dc-769e-4543-b10d-fbea3dac4417">مراقبت‌هاي ادغام يافته سلامت مادران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5NN7CDR5NKU2-831-1176</_dlc_DocId>
    <_dlc_DocIdUrl xmlns="1047730d-92e1-4018-9084-d932fd3a7f58">
      <Url>http://www.health.gov.ir/hnd/_layouts/DocIdRedir.aspx?ID=5NN7CDR5NKU2-831-1176</Url>
      <Description>5NN7CDR5NKU2-831-1176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A50E53-DCA1-4ED4-A3AC-F5EC3F4BACC7}">
  <ds:schemaRefs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1047730d-92e1-4018-9084-d932fd3a7f58"/>
    <ds:schemaRef ds:uri="http://purl.org/dc/terms/"/>
    <ds:schemaRef ds:uri="12fdc5dc-769e-4543-b10d-fbea3dac441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5632EA9-A052-48E4-B86E-9145D9BF1A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65DFB3-C3CA-4BD8-8101-DC5E0F2F0EE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0FBEE2B-EC6C-453D-ABB2-5AA7BF5DD9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3208</TotalTime>
  <Words>1960</Words>
  <Application>Microsoft Office PowerPoint</Application>
  <PresentationFormat>On-screen Show (4:3)</PresentationFormat>
  <Paragraphs>232</Paragraphs>
  <Slides>27</Slides>
  <Notes>1</Notes>
  <HiddenSlides>0</HiddenSlides>
  <MMClips>26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B Yagut</vt:lpstr>
      <vt:lpstr>Calibri</vt:lpstr>
      <vt:lpstr>Times New Roman</vt:lpstr>
      <vt:lpstr>Wingdings</vt:lpstr>
      <vt:lpstr>Office Theme</vt:lpstr>
      <vt:lpstr>آشنایی با مراقبت های مادر بلافاصله پس از زایمان    ( قسمت چهارم : معاینات پس از زایمان )</vt:lpstr>
      <vt:lpstr>مشخصات سند</vt:lpstr>
      <vt:lpstr>اهداف آموزشی</vt:lpstr>
      <vt:lpstr>فهرست عناوین </vt:lpstr>
      <vt:lpstr>فهرست عناوین </vt:lpstr>
      <vt:lpstr>مقدمه</vt:lpstr>
      <vt:lpstr>دفعات مراقبت های پس از زایمان </vt:lpstr>
      <vt:lpstr>معاينات پس از زايمان</vt:lpstr>
      <vt:lpstr>کنترل علایم حياتي</vt:lpstr>
      <vt:lpstr>سرگیجه</vt:lpstr>
      <vt:lpstr>تب پس از زايمان</vt:lpstr>
      <vt:lpstr>معاينه چشم </vt:lpstr>
      <vt:lpstr>معاينه دهان و دندان</vt:lpstr>
      <vt:lpstr>معاینه پستان</vt:lpstr>
      <vt:lpstr>احتقان پستان</vt:lpstr>
      <vt:lpstr>شقاق پستان (ترک نوک پستان )</vt:lpstr>
      <vt:lpstr>بررسي وضعيت رحم و ميزان خونريزي </vt:lpstr>
      <vt:lpstr>بررسي محل بخيه</vt:lpstr>
      <vt:lpstr>معاينه اندام‌ها </vt:lpstr>
      <vt:lpstr>غربالگری سلامت روان</vt:lpstr>
      <vt:lpstr>علائم روانپزشکی</vt:lpstr>
      <vt:lpstr>علائم روانپزشکی</vt:lpstr>
      <vt:lpstr>در غربالگری روان از مادر سوال کنید : </vt:lpstr>
      <vt:lpstr>خلاصه و نتیجه گیری</vt:lpstr>
      <vt:lpstr>پرسش و تمرین </vt:lpstr>
      <vt:lpstr>منابع </vt:lpstr>
      <vt:lpstr>لطفا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آشنایی با مراقبت های مادر بلافاصله بعد از زایمان و معاینه جفت</dc:title>
  <dc:creator>behvarzib1</dc:creator>
  <cp:lastModifiedBy>Sima Jalali</cp:lastModifiedBy>
  <cp:revision>308</cp:revision>
  <dcterms:created xsi:type="dcterms:W3CDTF">2020-04-19T08:34:13Z</dcterms:created>
  <dcterms:modified xsi:type="dcterms:W3CDTF">2020-12-06T08:13:00Z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ddc6073b-4e48-44c1-b6d7-67b1a791374a</vt:lpwstr>
  </property>
</Properties>
</file>